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6037" r:id="rId2"/>
    <p:sldMasterId id="2147486039" r:id="rId3"/>
  </p:sldMasterIdLst>
  <p:notesMasterIdLst>
    <p:notesMasterId r:id="rId15"/>
  </p:notesMasterIdLst>
  <p:handoutMasterIdLst>
    <p:handoutMasterId r:id="rId16"/>
  </p:handoutMasterIdLst>
  <p:sldIdLst>
    <p:sldId id="377" r:id="rId4"/>
    <p:sldId id="797" r:id="rId5"/>
    <p:sldId id="799" r:id="rId6"/>
    <p:sldId id="801" r:id="rId7"/>
    <p:sldId id="800" r:id="rId8"/>
    <p:sldId id="729" r:id="rId9"/>
    <p:sldId id="786" r:id="rId10"/>
    <p:sldId id="528" r:id="rId11"/>
    <p:sldId id="757" r:id="rId12"/>
    <p:sldId id="798" r:id="rId13"/>
    <p:sldId id="79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1835"/>
    <a:srgbClr val="9FF7A7"/>
    <a:srgbClr val="98FEC6"/>
    <a:srgbClr val="019142"/>
    <a:srgbClr val="97BAE5"/>
    <a:srgbClr val="005EA4"/>
    <a:srgbClr val="A80000"/>
    <a:srgbClr val="EAB200"/>
    <a:srgbClr val="FFFFFF"/>
    <a:srgbClr val="AD0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84"/>
    <p:restoredTop sz="95946"/>
  </p:normalViewPr>
  <p:slideViewPr>
    <p:cSldViewPr>
      <p:cViewPr varScale="1">
        <p:scale>
          <a:sx n="94" d="100"/>
          <a:sy n="94" d="100"/>
        </p:scale>
        <p:origin x="1003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63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F1E1AB-A641-4CA9-AC60-37EEEF5F2039}" type="datetimeFigureOut">
              <a:rPr lang="en-US" altLang="en-US"/>
              <a:pPr/>
              <a:t>7/25/2018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014681-D0AE-44E7-B680-021F0DF133C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8124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06E722-BE06-44B5-8407-2A667AEDF993}" type="datetimeFigureOut">
              <a:rPr lang="en-US" altLang="en-US"/>
              <a:pPr/>
              <a:t>7/25/2018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1E8494-74C8-46F2-A5B5-16F681057D4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3446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E8494-74C8-46F2-A5B5-16F681057D48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471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altLang="x-none">
              <a:ea typeface="ＭＳ Ｐゴシック" charset="-128"/>
              <a:cs typeface="MS PGothic" charset="-128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30FB48FF-1161-C340-81DC-9B6A4AB04D06}" type="slidenum">
              <a:rPr lang="en-US" altLang="x-none" sz="1200">
                <a:solidFill>
                  <a:srgbClr val="000000"/>
                </a:solidFill>
              </a:rPr>
              <a:pPr eaLnBrk="1" hangingPunct="1"/>
              <a:t>2</a:t>
            </a:fld>
            <a:endParaRPr lang="en-US" altLang="x-none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388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altLang="x-none">
              <a:ea typeface="ＭＳ Ｐゴシック" charset="-128"/>
              <a:cs typeface="MS PGothic" charset="-128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30FB48FF-1161-C340-81DC-9B6A4AB04D06}" type="slidenum">
              <a:rPr lang="en-US" altLang="x-none" sz="1200">
                <a:solidFill>
                  <a:srgbClr val="000000"/>
                </a:solidFill>
              </a:rPr>
              <a:pPr eaLnBrk="1" hangingPunct="1"/>
              <a:t>4</a:t>
            </a:fld>
            <a:endParaRPr lang="en-US" altLang="x-none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101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altLang="x-none">
              <a:ea typeface="ＭＳ Ｐゴシック" charset="-128"/>
              <a:cs typeface="MS PGothic" charset="-128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30FB48FF-1161-C340-81DC-9B6A4AB04D06}" type="slidenum">
              <a:rPr lang="en-US" altLang="x-none" sz="1200">
                <a:solidFill>
                  <a:srgbClr val="000000"/>
                </a:solidFill>
              </a:rPr>
              <a:pPr eaLnBrk="1" hangingPunct="1"/>
              <a:t>5</a:t>
            </a:fld>
            <a:endParaRPr lang="en-US" altLang="x-none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027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917B7CD5-8280-C141-AEC9-03522550F839}" type="slidenum">
              <a:rPr lang="en-US" sz="1200">
                <a:solidFill>
                  <a:srgbClr val="000000"/>
                </a:solidFill>
              </a:rPr>
              <a:pPr eaLnBrk="1" hangingPunct="1"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835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>
            <a:extLst>
              <a:ext uri="{FF2B5EF4-FFF2-40B4-BE49-F238E27FC236}">
                <a16:creationId xmlns:a16="http://schemas.microsoft.com/office/drawing/2014/main" id="{611C13AE-D8D7-B94F-9553-ED9C64388E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0" name="Notes Placeholder 2">
            <a:extLst>
              <a:ext uri="{FF2B5EF4-FFF2-40B4-BE49-F238E27FC236}">
                <a16:creationId xmlns:a16="http://schemas.microsoft.com/office/drawing/2014/main" id="{F7B62D7D-0377-1649-9ABD-8B926FE1A9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171" name="Slide Number Placeholder 3">
            <a:extLst>
              <a:ext uri="{FF2B5EF4-FFF2-40B4-BE49-F238E27FC236}">
                <a16:creationId xmlns:a16="http://schemas.microsoft.com/office/drawing/2014/main" id="{B61B52C3-0D15-4342-9C7A-EB6291B534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D5CCFF7-A328-2745-8F30-C2BE0AECBAA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079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altLang="x-none">
              <a:ea typeface="ＭＳ Ｐゴシック" charset="-128"/>
              <a:cs typeface="MS PGothic" charset="-128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30FB48FF-1161-C340-81DC-9B6A4AB04D06}" type="slidenum">
              <a:rPr lang="en-US" altLang="x-none" sz="1200">
                <a:solidFill>
                  <a:srgbClr val="000000"/>
                </a:solidFill>
              </a:rPr>
              <a:pPr eaLnBrk="1" hangingPunct="1"/>
              <a:t>9</a:t>
            </a:fld>
            <a:endParaRPr lang="en-US" altLang="x-none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197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altLang="x-none">
              <a:ea typeface="ＭＳ Ｐゴシック" charset="-128"/>
              <a:cs typeface="MS PGothic" charset="-128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30FB48FF-1161-C340-81DC-9B6A4AB04D06}" type="slidenum">
              <a:rPr lang="en-US" altLang="x-none" sz="1200">
                <a:solidFill>
                  <a:srgbClr val="000000"/>
                </a:solidFill>
              </a:rPr>
              <a:pPr eaLnBrk="1" hangingPunct="1"/>
              <a:t>10</a:t>
            </a:fld>
            <a:endParaRPr lang="en-US" altLang="x-none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884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altLang="x-none" dirty="0">
              <a:ea typeface="ＭＳ Ｐゴシック" charset="-128"/>
              <a:cs typeface="MS PGothic" charset="-128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30FB48FF-1161-C340-81DC-9B6A4AB04D06}" type="slidenum">
              <a:rPr lang="en-US" altLang="x-none" sz="1200">
                <a:solidFill>
                  <a:srgbClr val="000000"/>
                </a:solidFill>
              </a:rPr>
              <a:pPr eaLnBrk="1" hangingPunct="1"/>
              <a:t>11</a:t>
            </a:fld>
            <a:endParaRPr lang="en-US" altLang="x-none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7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mastheadhigdef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64" t="30109" r="17824" b="21793"/>
          <a:stretch>
            <a:fillRect/>
          </a:stretch>
        </p:blipFill>
        <p:spPr bwMode="auto">
          <a:xfrm>
            <a:off x="0" y="42863"/>
            <a:ext cx="37592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mastheadhigdef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64" t="30109" r="17824" b="21793"/>
          <a:stretch>
            <a:fillRect/>
          </a:stretch>
        </p:blipFill>
        <p:spPr bwMode="auto">
          <a:xfrm>
            <a:off x="0" y="0"/>
            <a:ext cx="37592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"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mastheadhigdef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-6350"/>
            <a:ext cx="9155113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mastheadhigdef.pdf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64" t="30109" r="17824" b="20355"/>
          <a:stretch>
            <a:fillRect/>
          </a:stretch>
        </p:blipFill>
        <p:spPr bwMode="auto">
          <a:xfrm>
            <a:off x="4924425" y="136525"/>
            <a:ext cx="3759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4554"/>
            <a:ext cx="7772400" cy="1470025"/>
          </a:xfrm>
        </p:spPr>
        <p:txBody>
          <a:bodyPr/>
          <a:lstStyle>
            <a:lvl1pPr algn="l">
              <a:defRPr lang="en-US" sz="4400" kern="1200" baseline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79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02325" y="1095556"/>
            <a:ext cx="5020963" cy="15355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50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502325" y="2631058"/>
            <a:ext cx="5020963" cy="15355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502025" y="4976813"/>
            <a:ext cx="5021263" cy="3370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Presenter Name| Organization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3502325" y="5313872"/>
            <a:ext cx="5021263" cy="612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Location and date</a:t>
            </a:r>
          </a:p>
        </p:txBody>
      </p:sp>
    </p:spTree>
    <p:extLst>
      <p:ext uri="{BB962C8B-B14F-4D97-AF65-F5344CB8AC3E}">
        <p14:creationId xmlns:p14="http://schemas.microsoft.com/office/powerpoint/2010/main" val="87062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04875"/>
            <a:ext cx="9144000" cy="2381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 Single Corner Rectangle 4"/>
          <p:cNvSpPr/>
          <p:nvPr userDrawn="1"/>
        </p:nvSpPr>
        <p:spPr>
          <a:xfrm>
            <a:off x="0" y="0"/>
            <a:ext cx="9144000" cy="825500"/>
          </a:xfrm>
          <a:prstGeom prst="round1Rect">
            <a:avLst>
              <a:gd name="adj" fmla="val 50000"/>
            </a:avLst>
          </a:prstGeom>
          <a:solidFill>
            <a:srgbClr val="AE18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6362"/>
            <a:ext cx="8229600" cy="1143000"/>
          </a:xfrm>
        </p:spPr>
        <p:txBody>
          <a:bodyPr/>
          <a:lstStyle>
            <a:lvl1pPr algn="l">
              <a:defRPr>
                <a:latin typeface="Cambria"/>
                <a:cs typeface="Cambria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>
            <a:lvl1pPr>
              <a:buClr>
                <a:srgbClr val="AE1835"/>
              </a:buClr>
              <a:defRPr/>
            </a:lvl1pPr>
            <a:lvl2pPr>
              <a:buClr>
                <a:srgbClr val="AE1835"/>
              </a:buClr>
              <a:defRPr/>
            </a:lvl2pPr>
            <a:lvl3pPr>
              <a:buClr>
                <a:srgbClr val="AE1835"/>
              </a:buClr>
              <a:defRPr/>
            </a:lvl3pPr>
            <a:lvl4pPr>
              <a:buClr>
                <a:srgbClr val="AE1835"/>
              </a:buClr>
              <a:defRPr/>
            </a:lvl4pPr>
            <a:lvl5pPr>
              <a:buClr>
                <a:srgbClr val="AE1835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957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0774-EBA8-3845-B0CC-87E56D93AC3E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DD400D-2274-0644-8A93-9643795F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1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13CC724B-0ACD-4986-82C3-867C38CF9917}" type="datetimeFigureOut">
              <a:rPr lang="en-US" altLang="en-US"/>
              <a:pPr/>
              <a:t>7/25/2018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486C1DD-21A8-4CF8-8E7D-F6843688F5C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3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54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38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 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457200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April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8025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www.avac.org/presentations</a:t>
            </a:r>
          </a:p>
        </p:txBody>
      </p:sp>
    </p:spTree>
    <p:extLst>
      <p:ext uri="{BB962C8B-B14F-4D97-AF65-F5344CB8AC3E}">
        <p14:creationId xmlns:p14="http://schemas.microsoft.com/office/powerpoint/2010/main" val="308664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40" r:id="rId1"/>
    <p:sldLayoutId id="2147486041" r:id="rId2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Cambria"/>
          <a:ea typeface="MS PGothic" pitchFamily="34" charset="-128"/>
          <a:cs typeface="Cambri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mbria" charset="0"/>
          <a:ea typeface="MS PGothic" pitchFamily="34" charset="-128"/>
          <a:cs typeface="Cambria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mbria" charset="0"/>
          <a:ea typeface="MS PGothic" pitchFamily="34" charset="-128"/>
          <a:cs typeface="Cambria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mbria" charset="0"/>
          <a:ea typeface="MS PGothic" pitchFamily="34" charset="-128"/>
          <a:cs typeface="Cambria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mbria" charset="0"/>
          <a:ea typeface="MS PGothic" pitchFamily="34" charset="-128"/>
          <a:cs typeface="Cambri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mbri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mbri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mbri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mbri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AE1835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AE1835"/>
        </a:buClr>
        <a:buFont typeface="Arial" pitchFamily="34" charset="0"/>
        <a:buChar char="–"/>
        <a:defRPr sz="2800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E1835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E1835"/>
        </a:buClr>
        <a:buFont typeface="Courier New" pitchFamily="49" charset="0"/>
        <a:buChar char="o"/>
        <a:defRPr sz="2000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E1835"/>
        </a:buClr>
        <a:defRPr sz="2000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vac.org/sites/default/files/resource-files/ongoing_planned_oral_PrEP_studies_Oct2017.pdf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pwatch.org/country-updat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(null)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4"/>
          <p:cNvSpPr>
            <a:spLocks noGrp="1"/>
          </p:cNvSpPr>
          <p:nvPr>
            <p:ph type="ctrTitle"/>
          </p:nvPr>
        </p:nvSpPr>
        <p:spPr>
          <a:xfrm>
            <a:off x="0" y="2949575"/>
            <a:ext cx="91440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ea typeface="ＭＳ Ｐゴシック" charset="0"/>
              </a:rPr>
              <a:t>Setting the Stage for </a:t>
            </a:r>
            <a:r>
              <a:rPr lang="en-US" dirty="0" err="1">
                <a:ea typeface="ＭＳ Ｐゴシック" charset="0"/>
              </a:rPr>
              <a:t>PrEP</a:t>
            </a:r>
            <a:r>
              <a:rPr lang="en-US" dirty="0">
                <a:ea typeface="ＭＳ Ｐゴシック" charset="0"/>
              </a:rPr>
              <a:t> </a:t>
            </a:r>
            <a:br>
              <a:rPr lang="en-US" dirty="0">
                <a:ea typeface="ＭＳ Ｐゴシック" charset="0"/>
              </a:rPr>
            </a:br>
            <a:r>
              <a:rPr lang="en-US" sz="1000" dirty="0">
                <a:ea typeface="ＭＳ Ｐゴシック" charset="0"/>
              </a:rPr>
              <a:t> </a:t>
            </a:r>
            <a:br>
              <a:rPr lang="en-US" dirty="0">
                <a:ea typeface="ＭＳ Ｐゴシック" charset="0"/>
              </a:rPr>
            </a:br>
            <a:r>
              <a:rPr lang="en-US" i="1" dirty="0">
                <a:ea typeface="ＭＳ Ｐゴシック" charset="0"/>
              </a:rPr>
              <a:t>Where are we now, and </a:t>
            </a:r>
            <a:br>
              <a:rPr lang="en-US" i="1" dirty="0">
                <a:ea typeface="ＭＳ Ｐゴシック" charset="0"/>
              </a:rPr>
            </a:br>
            <a:r>
              <a:rPr lang="en-US" i="1" dirty="0">
                <a:ea typeface="ＭＳ Ｐゴシック" charset="0"/>
              </a:rPr>
              <a:t>where should we go?</a:t>
            </a:r>
            <a:br>
              <a:rPr lang="en-US" dirty="0">
                <a:ea typeface="ＭＳ Ｐゴシック" charset="0"/>
              </a:rPr>
            </a:br>
            <a:endParaRPr lang="en-US" dirty="0">
              <a:ea typeface="ＭＳ Ｐゴシック" charset="0"/>
            </a:endParaRPr>
          </a:p>
        </p:txBody>
      </p:sp>
      <p:sp>
        <p:nvSpPr>
          <p:cNvPr id="8194" name="TextBox 17"/>
          <p:cNvSpPr txBox="1">
            <a:spLocks noChangeArrowheads="1"/>
          </p:cNvSpPr>
          <p:nvPr/>
        </p:nvSpPr>
        <p:spPr bwMode="auto">
          <a:xfrm>
            <a:off x="152400" y="5638800"/>
            <a:ext cx="8534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rgbClr val="7F7F7F"/>
                </a:solidFill>
                <a:latin typeface="Cambria" pitchFamily="18" charset="0"/>
              </a:rPr>
              <a:t>Mitchell Warren, Executive Director</a:t>
            </a:r>
          </a:p>
          <a:p>
            <a:pPr eaLnBrk="1" hangingPunct="1"/>
            <a:r>
              <a:rPr lang="en-US" altLang="en-US" sz="1800" i="1" dirty="0" err="1">
                <a:solidFill>
                  <a:srgbClr val="7F7F7F"/>
                </a:solidFill>
                <a:latin typeface="Cambria" pitchFamily="18" charset="0"/>
              </a:rPr>
              <a:t>PrEP</a:t>
            </a:r>
            <a:r>
              <a:rPr lang="en-US" altLang="en-US" sz="1800" i="1" dirty="0">
                <a:solidFill>
                  <a:srgbClr val="7F7F7F"/>
                </a:solidFill>
                <a:latin typeface="Cambria" pitchFamily="18" charset="0"/>
              </a:rPr>
              <a:t> in Practice Satellite @ AIDS 2018</a:t>
            </a:r>
          </a:p>
          <a:p>
            <a:pPr eaLnBrk="1" hangingPunct="1"/>
            <a:r>
              <a:rPr lang="en-US" altLang="en-US" sz="1800" dirty="0">
                <a:solidFill>
                  <a:srgbClr val="7F7F7F"/>
                </a:solidFill>
                <a:latin typeface="Cambria" pitchFamily="18" charset="0"/>
              </a:rPr>
              <a:t>25 July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 txBox="1">
            <a:spLocks/>
          </p:cNvSpPr>
          <p:nvPr/>
        </p:nvSpPr>
        <p:spPr bwMode="auto">
          <a:xfrm>
            <a:off x="264290" y="1143000"/>
            <a:ext cx="857491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234950" indent="-23495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 Narrow" charset="0"/>
              </a:rPr>
              <a:t>Oral TDF/FTC is the </a:t>
            </a:r>
            <a:r>
              <a:rPr lang="en-US" sz="2800" dirty="0" err="1">
                <a:solidFill>
                  <a:srgbClr val="000000"/>
                </a:solidFill>
                <a:latin typeface="Arial Narrow" charset="0"/>
              </a:rPr>
              <a:t>PrEP</a:t>
            </a:r>
            <a:r>
              <a:rPr lang="en-US" sz="2800" dirty="0">
                <a:solidFill>
                  <a:srgbClr val="000000"/>
                </a:solidFill>
                <a:latin typeface="Arial Narrow" charset="0"/>
              </a:rPr>
              <a:t> we have now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 Narrow" charset="0"/>
              </a:rPr>
              <a:t>Oral F/TAF results due in </a:t>
            </a:r>
            <a:r>
              <a:rPr lang="en-US" sz="2800" u="sng" dirty="0">
                <a:solidFill>
                  <a:srgbClr val="000000"/>
                </a:solidFill>
                <a:latin typeface="Arial Narrow" charset="0"/>
              </a:rPr>
              <a:t>2020</a:t>
            </a:r>
            <a:r>
              <a:rPr lang="en-US" sz="2800" dirty="0">
                <a:solidFill>
                  <a:srgbClr val="000000"/>
                </a:solidFill>
                <a:latin typeface="Arial Narrow" charset="0"/>
              </a:rPr>
              <a:t> – BUT currently only being studied for efficacy in men and transgender women who have sex with men 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2800" dirty="0" err="1">
                <a:solidFill>
                  <a:srgbClr val="000000"/>
                </a:solidFill>
                <a:latin typeface="Arial Narrow" charset="0"/>
              </a:rPr>
              <a:t>Dapivirine</a:t>
            </a:r>
            <a:r>
              <a:rPr lang="en-US" sz="2800" dirty="0">
                <a:solidFill>
                  <a:srgbClr val="000000"/>
                </a:solidFill>
                <a:latin typeface="Arial Narrow" charset="0"/>
              </a:rPr>
              <a:t> ring could enter the market by </a:t>
            </a:r>
            <a:r>
              <a:rPr lang="en-US" sz="2800" u="sng" dirty="0">
                <a:solidFill>
                  <a:srgbClr val="000000"/>
                </a:solidFill>
                <a:latin typeface="Arial Narrow" charset="0"/>
              </a:rPr>
              <a:t>2020</a:t>
            </a:r>
            <a:r>
              <a:rPr lang="en-US" sz="2800" dirty="0">
                <a:solidFill>
                  <a:srgbClr val="000000"/>
                </a:solidFill>
                <a:latin typeface="Arial Narrow" charset="0"/>
              </a:rPr>
              <a:t> – possible multi-purpose product could follow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 Narrow" charset="0"/>
              </a:rPr>
              <a:t>Fast Track targets (90-90-90+++) due in </a:t>
            </a:r>
            <a:r>
              <a:rPr lang="en-US" sz="2800" u="sng" dirty="0">
                <a:solidFill>
                  <a:srgbClr val="000000"/>
                </a:solidFill>
                <a:latin typeface="Arial Narrow" charset="0"/>
              </a:rPr>
              <a:t>2020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 Narrow" charset="0"/>
              </a:rPr>
              <a:t>Earliest injectable </a:t>
            </a:r>
            <a:r>
              <a:rPr lang="en-US" sz="2800" dirty="0" err="1">
                <a:solidFill>
                  <a:srgbClr val="000000"/>
                </a:solidFill>
                <a:latin typeface="Arial Narrow" charset="0"/>
              </a:rPr>
              <a:t>px</a:t>
            </a:r>
            <a:r>
              <a:rPr lang="en-US" sz="2800" dirty="0">
                <a:solidFill>
                  <a:srgbClr val="000000"/>
                </a:solidFill>
                <a:latin typeface="Arial Narrow" charset="0"/>
              </a:rPr>
              <a:t> to market in </a:t>
            </a:r>
            <a:r>
              <a:rPr lang="en-US" sz="2800" u="sng" dirty="0">
                <a:solidFill>
                  <a:srgbClr val="000000"/>
                </a:solidFill>
                <a:latin typeface="Arial Narrow" charset="0"/>
              </a:rPr>
              <a:t>2022</a:t>
            </a:r>
            <a:r>
              <a:rPr lang="en-US" sz="2800" dirty="0">
                <a:solidFill>
                  <a:srgbClr val="000000"/>
                </a:solidFill>
                <a:latin typeface="Arial Narrow" charset="0"/>
              </a:rPr>
              <a:t> – one possible product 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 Narrow" charset="0"/>
              </a:rPr>
              <a:t>Earliest vax or </a:t>
            </a:r>
            <a:r>
              <a:rPr lang="en-US" sz="2800" dirty="0" err="1">
                <a:solidFill>
                  <a:srgbClr val="000000"/>
                </a:solidFill>
                <a:latin typeface="Arial Narrow" charset="0"/>
              </a:rPr>
              <a:t>bNAb</a:t>
            </a:r>
            <a:r>
              <a:rPr lang="en-US" sz="2800" dirty="0">
                <a:solidFill>
                  <a:srgbClr val="000000"/>
                </a:solidFill>
                <a:latin typeface="Arial Narrow" charset="0"/>
              </a:rPr>
              <a:t> to market in </a:t>
            </a:r>
            <a:r>
              <a:rPr lang="en-US" sz="2800" u="sng" dirty="0">
                <a:solidFill>
                  <a:srgbClr val="000000"/>
                </a:solidFill>
                <a:latin typeface="Arial Narrow" charset="0"/>
              </a:rPr>
              <a:t>2024</a:t>
            </a:r>
            <a:r>
              <a:rPr lang="en-US" sz="2800" dirty="0">
                <a:solidFill>
                  <a:srgbClr val="000000"/>
                </a:solidFill>
                <a:latin typeface="Arial Narrow" charset="0"/>
              </a:rPr>
              <a:t> – multiple products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 Narrow" charset="0"/>
              </a:rPr>
              <a:t>Earliest implant </a:t>
            </a:r>
            <a:r>
              <a:rPr lang="en-US" sz="2800" dirty="0" err="1">
                <a:solidFill>
                  <a:srgbClr val="000000"/>
                </a:solidFill>
                <a:latin typeface="Arial Narrow" charset="0"/>
              </a:rPr>
              <a:t>px</a:t>
            </a:r>
            <a:r>
              <a:rPr lang="en-US" sz="2800" dirty="0">
                <a:solidFill>
                  <a:srgbClr val="000000"/>
                </a:solidFill>
                <a:latin typeface="Arial Narrow" charset="0"/>
              </a:rPr>
              <a:t> to market in </a:t>
            </a:r>
            <a:r>
              <a:rPr lang="en-US" sz="2800" u="sng" dirty="0">
                <a:solidFill>
                  <a:srgbClr val="000000"/>
                </a:solidFill>
                <a:latin typeface="Arial Narrow" charset="0"/>
              </a:rPr>
              <a:t>2025</a:t>
            </a:r>
            <a:r>
              <a:rPr lang="en-US" sz="2800" dirty="0">
                <a:solidFill>
                  <a:srgbClr val="000000"/>
                </a:solidFill>
                <a:latin typeface="Arial Narrow" charset="0"/>
              </a:rPr>
              <a:t> – multiple devices; two active drugs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 Narrow" charset="0"/>
              </a:rPr>
              <a:t>Fast Track targets (95-95-95+++) due in </a:t>
            </a:r>
            <a:r>
              <a:rPr lang="en-US" sz="2800" u="sng" dirty="0">
                <a:solidFill>
                  <a:srgbClr val="000000"/>
                </a:solidFill>
                <a:latin typeface="Arial Narrow" charset="0"/>
              </a:rPr>
              <a:t>2030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5816"/>
          </a:xfrm>
        </p:spPr>
        <p:txBody>
          <a:bodyPr/>
          <a:lstStyle/>
          <a:p>
            <a:pPr algn="ctr"/>
            <a:r>
              <a:rPr lang="en-US" altLang="x-none" dirty="0">
                <a:latin typeface="Cambria" charset="0"/>
                <a:ea typeface="MS PGothic" charset="-128"/>
              </a:rPr>
              <a:t>Bottom line(s)</a:t>
            </a:r>
          </a:p>
        </p:txBody>
      </p:sp>
    </p:spTree>
    <p:extLst>
      <p:ext uri="{BB962C8B-B14F-4D97-AF65-F5344CB8AC3E}">
        <p14:creationId xmlns:p14="http://schemas.microsoft.com/office/powerpoint/2010/main" val="2838081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5816"/>
          </a:xfrm>
        </p:spPr>
        <p:txBody>
          <a:bodyPr/>
          <a:lstStyle/>
          <a:p>
            <a:pPr algn="ctr"/>
            <a:r>
              <a:rPr lang="en-US" altLang="x-none" dirty="0">
                <a:latin typeface="Cambria" charset="0"/>
                <a:ea typeface="MS PGothic" charset="-128"/>
              </a:rPr>
              <a:t>Acknowledgements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2F119C-CE39-604A-B500-3D24871486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166" y="1219200"/>
            <a:ext cx="5367668" cy="262283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9BB7975-9AB4-1B43-9951-43586FE6EB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081448"/>
            <a:ext cx="6246184" cy="2471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81C43D-C4C9-F44C-A90D-9FDF0CEB6A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009" y="5943600"/>
            <a:ext cx="3134591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49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 txBox="1">
            <a:spLocks/>
          </p:cNvSpPr>
          <p:nvPr/>
        </p:nvSpPr>
        <p:spPr bwMode="auto">
          <a:xfrm>
            <a:off x="457201" y="1371600"/>
            <a:ext cx="8229599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234950" indent="-23495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600" dirty="0">
                <a:solidFill>
                  <a:srgbClr val="000000"/>
                </a:solidFill>
                <a:latin typeface="Arial Narrow" charset="0"/>
              </a:rPr>
              <a:t>Where is the greatest unmet need for prevention?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600" dirty="0">
                <a:solidFill>
                  <a:srgbClr val="000000"/>
                </a:solidFill>
                <a:latin typeface="Arial Narrow" charset="0"/>
              </a:rPr>
              <a:t>What products will people want AND use?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600" dirty="0">
                <a:solidFill>
                  <a:srgbClr val="000000"/>
                </a:solidFill>
                <a:latin typeface="Arial Narrow" charset="0"/>
              </a:rPr>
              <a:t>How can we best deliver </a:t>
            </a:r>
            <a:r>
              <a:rPr lang="en-US" sz="3600" dirty="0" err="1">
                <a:solidFill>
                  <a:srgbClr val="000000"/>
                </a:solidFill>
                <a:latin typeface="Arial Narrow" charset="0"/>
              </a:rPr>
              <a:t>PrEP</a:t>
            </a:r>
            <a:r>
              <a:rPr lang="en-US" sz="3600" dirty="0">
                <a:solidFill>
                  <a:srgbClr val="000000"/>
                </a:solidFill>
                <a:latin typeface="Arial Narrow" charset="0"/>
              </a:rPr>
              <a:t> for impact AND build platforms to deliver next generation </a:t>
            </a:r>
            <a:r>
              <a:rPr lang="en-US" sz="3600" dirty="0" err="1">
                <a:solidFill>
                  <a:srgbClr val="000000"/>
                </a:solidFill>
                <a:latin typeface="Arial Narrow" charset="0"/>
              </a:rPr>
              <a:t>PrEP</a:t>
            </a:r>
            <a:r>
              <a:rPr lang="en-US" sz="3600" dirty="0">
                <a:solidFill>
                  <a:srgbClr val="000000"/>
                </a:solidFill>
                <a:latin typeface="Arial Narrow" charset="0"/>
              </a:rPr>
              <a:t>?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5816"/>
          </a:xfrm>
        </p:spPr>
        <p:txBody>
          <a:bodyPr/>
          <a:lstStyle/>
          <a:p>
            <a:pPr algn="ctr"/>
            <a:r>
              <a:rPr lang="en-US" altLang="x-none" dirty="0">
                <a:latin typeface="Cambria" charset="0"/>
                <a:ea typeface="MS PGothic" charset="-128"/>
              </a:rPr>
              <a:t>To Think About</a:t>
            </a:r>
          </a:p>
        </p:txBody>
      </p:sp>
    </p:spTree>
    <p:extLst>
      <p:ext uri="{BB962C8B-B14F-4D97-AF65-F5344CB8AC3E}">
        <p14:creationId xmlns:p14="http://schemas.microsoft.com/office/powerpoint/2010/main" val="3357206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49ECB4D-5314-5E41-BE56-94122F89885F}"/>
              </a:ext>
            </a:extLst>
          </p:cNvPr>
          <p:cNvCxnSpPr/>
          <p:nvPr/>
        </p:nvCxnSpPr>
        <p:spPr>
          <a:xfrm flipH="1">
            <a:off x="7217705" y="1600165"/>
            <a:ext cx="0" cy="171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627EAD-72B1-3947-B2B5-BC2AF2076512}"/>
              </a:ext>
            </a:extLst>
          </p:cNvPr>
          <p:cNvCxnSpPr/>
          <p:nvPr/>
        </p:nvCxnSpPr>
        <p:spPr>
          <a:xfrm>
            <a:off x="1647263" y="2528647"/>
            <a:ext cx="0" cy="494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8D83E9-33F1-2B4D-94D8-A7502BAC8D68}"/>
              </a:ext>
            </a:extLst>
          </p:cNvPr>
          <p:cNvCxnSpPr/>
          <p:nvPr/>
        </p:nvCxnSpPr>
        <p:spPr>
          <a:xfrm>
            <a:off x="1647263" y="1728961"/>
            <a:ext cx="0" cy="494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3E48C090-CBF2-5749-B6FE-05FDF07B08CF}"/>
              </a:ext>
            </a:extLst>
          </p:cNvPr>
          <p:cNvSpPr/>
          <p:nvPr/>
        </p:nvSpPr>
        <p:spPr>
          <a:xfrm>
            <a:off x="1438874" y="1937165"/>
            <a:ext cx="1354753" cy="843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solidFill>
                  <a:prstClr val="black"/>
                </a:solidFill>
                <a:latin typeface="Calibri"/>
              </a:rPr>
              <a:t>US FDA approval &amp; WHO guidance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E51609-F222-B94F-A24D-2261ADD64EE6}"/>
              </a:ext>
            </a:extLst>
          </p:cNvPr>
          <p:cNvSpPr/>
          <p:nvPr/>
        </p:nvSpPr>
        <p:spPr>
          <a:xfrm>
            <a:off x="1381684" y="1920926"/>
            <a:ext cx="94130" cy="82227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73FA7F0A-35E8-BA43-BB97-3D23B7392349}"/>
              </a:ext>
            </a:extLst>
          </p:cNvPr>
          <p:cNvSpPr/>
          <p:nvPr/>
        </p:nvSpPr>
        <p:spPr>
          <a:xfrm rot="10800000">
            <a:off x="855512" y="1947833"/>
            <a:ext cx="721284" cy="1713800"/>
          </a:xfrm>
          <a:prstGeom prst="leftBrace">
            <a:avLst>
              <a:gd name="adj1" fmla="val 8333"/>
              <a:gd name="adj2" fmla="val 84934"/>
            </a:avLst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3ED1CDB-F4E1-9D46-9277-DF6F5A501324}"/>
              </a:ext>
            </a:extLst>
          </p:cNvPr>
          <p:cNvCxnSpPr/>
          <p:nvPr/>
        </p:nvCxnSpPr>
        <p:spPr>
          <a:xfrm flipH="1">
            <a:off x="5973852" y="1689013"/>
            <a:ext cx="0" cy="3344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592BF6B-050D-FB41-8AA4-3A976DA9C4EF}"/>
              </a:ext>
            </a:extLst>
          </p:cNvPr>
          <p:cNvCxnSpPr/>
          <p:nvPr/>
        </p:nvCxnSpPr>
        <p:spPr>
          <a:xfrm>
            <a:off x="894231" y="1802457"/>
            <a:ext cx="0" cy="1558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6F220AC-7715-644C-B2D2-3558E0CD9DED}"/>
              </a:ext>
            </a:extLst>
          </p:cNvPr>
          <p:cNvCxnSpPr/>
          <p:nvPr/>
        </p:nvCxnSpPr>
        <p:spPr>
          <a:xfrm flipH="1">
            <a:off x="1331259" y="1802453"/>
            <a:ext cx="0" cy="2743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4EB753-C0B0-C144-AFAB-A88827487D8C}"/>
              </a:ext>
            </a:extLst>
          </p:cNvPr>
          <p:cNvCxnSpPr/>
          <p:nvPr/>
        </p:nvCxnSpPr>
        <p:spPr>
          <a:xfrm flipH="1">
            <a:off x="5088080" y="1708326"/>
            <a:ext cx="0" cy="3344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1005438-4950-5F4D-B8FF-06566DEDD7E5}"/>
              </a:ext>
            </a:extLst>
          </p:cNvPr>
          <p:cNvCxnSpPr/>
          <p:nvPr/>
        </p:nvCxnSpPr>
        <p:spPr>
          <a:xfrm flipH="1">
            <a:off x="2965076" y="1548330"/>
            <a:ext cx="0" cy="18128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8141F57-72A2-384B-93CA-1CF21B3AA3D1}"/>
              </a:ext>
            </a:extLst>
          </p:cNvPr>
          <p:cNvCxnSpPr/>
          <p:nvPr/>
        </p:nvCxnSpPr>
        <p:spPr>
          <a:xfrm flipH="1">
            <a:off x="3473825" y="1802454"/>
            <a:ext cx="0" cy="13030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71559A2-91D4-C84C-95E9-BF34C0165B75}"/>
              </a:ext>
            </a:extLst>
          </p:cNvPr>
          <p:cNvCxnSpPr/>
          <p:nvPr/>
        </p:nvCxnSpPr>
        <p:spPr>
          <a:xfrm>
            <a:off x="242048" y="1728961"/>
            <a:ext cx="0" cy="494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entagon 24">
            <a:extLst>
              <a:ext uri="{FF2B5EF4-FFF2-40B4-BE49-F238E27FC236}">
                <a16:creationId xmlns:a16="http://schemas.microsoft.com/office/drawing/2014/main" id="{EA9BD6D7-DF54-DC4B-B0BE-2C167D67E065}"/>
              </a:ext>
            </a:extLst>
          </p:cNvPr>
          <p:cNvSpPr/>
          <p:nvPr/>
        </p:nvSpPr>
        <p:spPr>
          <a:xfrm>
            <a:off x="234" y="1516156"/>
            <a:ext cx="9036193" cy="29583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8C220F-1C6C-864A-AEB0-137457311E35}"/>
              </a:ext>
            </a:extLst>
          </p:cNvPr>
          <p:cNvSpPr txBox="1"/>
          <p:nvPr/>
        </p:nvSpPr>
        <p:spPr>
          <a:xfrm>
            <a:off x="26895" y="1525456"/>
            <a:ext cx="903642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Calibri"/>
                <a:ea typeface="+mn-ea"/>
              </a:rPr>
              <a:t>2010	2011	2012	2013	2014	2015		2016		2017		2018	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D1AD2F-B24A-3442-AF0B-1CA266F05681}"/>
              </a:ext>
            </a:extLst>
          </p:cNvPr>
          <p:cNvSpPr txBox="1"/>
          <p:nvPr/>
        </p:nvSpPr>
        <p:spPr>
          <a:xfrm>
            <a:off x="20173" y="5436769"/>
            <a:ext cx="9238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500" i="1" dirty="0">
                <a:solidFill>
                  <a:prstClr val="black"/>
                </a:solidFill>
                <a:latin typeface="Calibri"/>
                <a:ea typeface="+mn-ea"/>
              </a:rPr>
              <a:t>Selection of implementation and demo projects, 152 projects in total. 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500" i="1" dirty="0">
                <a:solidFill>
                  <a:prstClr val="black"/>
                </a:solidFill>
                <a:latin typeface="Calibri"/>
                <a:ea typeface="+mn-ea"/>
              </a:rPr>
              <a:t>For full list see </a:t>
            </a:r>
            <a:r>
              <a:rPr lang="en-US" sz="1500" i="1" dirty="0">
                <a:solidFill>
                  <a:prstClr val="black"/>
                </a:solidFill>
                <a:latin typeface="Calibri"/>
                <a:ea typeface="+mn-ea"/>
                <a:hlinkClick r:id="rId2"/>
              </a:rPr>
              <a:t>www.avac.org/sites/default/files/resource-files/ongoing_planned_oral_PrEP_studies_Oct2017.pdf</a:t>
            </a:r>
            <a:r>
              <a:rPr lang="en-US" sz="1500" i="1" dirty="0">
                <a:solidFill>
                  <a:prstClr val="black"/>
                </a:solidFill>
                <a:latin typeface="Calibri"/>
                <a:ea typeface="+mn-ea"/>
              </a:rPr>
              <a:t>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2E5D34-CCBF-EE4B-B4C0-12573616B3B4}"/>
              </a:ext>
            </a:extLst>
          </p:cNvPr>
          <p:cNvSpPr/>
          <p:nvPr/>
        </p:nvSpPr>
        <p:spPr>
          <a:xfrm>
            <a:off x="26896" y="1951398"/>
            <a:ext cx="793379" cy="739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solidFill>
                  <a:prstClr val="black"/>
                </a:solidFill>
                <a:latin typeface="Calibri"/>
              </a:rPr>
              <a:t>iPrEx results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D3163E0-3DC2-5341-AFCA-91021A13F3DA}"/>
              </a:ext>
            </a:extLst>
          </p:cNvPr>
          <p:cNvSpPr/>
          <p:nvPr/>
        </p:nvSpPr>
        <p:spPr>
          <a:xfrm>
            <a:off x="107577" y="3273681"/>
            <a:ext cx="1156447" cy="739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>
                <a:solidFill>
                  <a:prstClr val="black"/>
                </a:solidFill>
                <a:latin typeface="Calibri"/>
              </a:rPr>
              <a:t>Partners PrEP &amp; TDF2 results</a:t>
            </a:r>
            <a:endParaRPr lang="en-US" sz="15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401B4BD-F264-B04B-9029-4F5333DA081D}"/>
              </a:ext>
            </a:extLst>
          </p:cNvPr>
          <p:cNvSpPr/>
          <p:nvPr/>
        </p:nvSpPr>
        <p:spPr>
          <a:xfrm>
            <a:off x="107577" y="4408773"/>
            <a:ext cx="1613646" cy="739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solidFill>
                  <a:prstClr val="black"/>
                </a:solidFill>
                <a:latin typeface="Calibri"/>
              </a:rPr>
              <a:t>VOICE &amp; FEM-PrEP oral arms stop early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B4BA2CC-CE21-064B-BAED-78D8E9D59870}"/>
              </a:ext>
            </a:extLst>
          </p:cNvPr>
          <p:cNvSpPr/>
          <p:nvPr/>
        </p:nvSpPr>
        <p:spPr>
          <a:xfrm>
            <a:off x="26893" y="1947833"/>
            <a:ext cx="94130" cy="74752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937543A-2CAD-8341-9C40-5D84D6D560FA}"/>
              </a:ext>
            </a:extLst>
          </p:cNvPr>
          <p:cNvSpPr/>
          <p:nvPr/>
        </p:nvSpPr>
        <p:spPr>
          <a:xfrm>
            <a:off x="87406" y="3272368"/>
            <a:ext cx="94130" cy="74752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DB7158E-9961-F344-B59D-F48C214C289A}"/>
              </a:ext>
            </a:extLst>
          </p:cNvPr>
          <p:cNvSpPr/>
          <p:nvPr/>
        </p:nvSpPr>
        <p:spPr>
          <a:xfrm>
            <a:off x="67237" y="4408639"/>
            <a:ext cx="94130" cy="74752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E7CE2A7-2C1D-C543-A289-684EA4A1F8F6}"/>
              </a:ext>
            </a:extLst>
          </p:cNvPr>
          <p:cNvSpPr/>
          <p:nvPr/>
        </p:nvSpPr>
        <p:spPr>
          <a:xfrm>
            <a:off x="3369049" y="1928920"/>
            <a:ext cx="94130" cy="7475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CBC5005-0BEA-E249-87FA-9B8EAC86652F}"/>
              </a:ext>
            </a:extLst>
          </p:cNvPr>
          <p:cNvSpPr/>
          <p:nvPr/>
        </p:nvSpPr>
        <p:spPr>
          <a:xfrm>
            <a:off x="2486044" y="2853140"/>
            <a:ext cx="879775" cy="739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solidFill>
                  <a:prstClr val="black"/>
                </a:solidFill>
                <a:latin typeface="Calibri"/>
              </a:rPr>
              <a:t>Partners OLE results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A9E3A61-5D1A-834C-AE78-56EE1F50C4E5}"/>
              </a:ext>
            </a:extLst>
          </p:cNvPr>
          <p:cNvSpPr/>
          <p:nvPr/>
        </p:nvSpPr>
        <p:spPr>
          <a:xfrm>
            <a:off x="2439520" y="2853575"/>
            <a:ext cx="94130" cy="74752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BB9AF1C-D807-B54D-9677-00CE687BAE70}"/>
              </a:ext>
            </a:extLst>
          </p:cNvPr>
          <p:cNvSpPr/>
          <p:nvPr/>
        </p:nvSpPr>
        <p:spPr>
          <a:xfrm>
            <a:off x="3440280" y="2847639"/>
            <a:ext cx="903120" cy="8640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solidFill>
                  <a:prstClr val="black"/>
                </a:solidFill>
                <a:latin typeface="Calibri"/>
              </a:rPr>
              <a:t>PROUD &amp; IPERGAY results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6917555-F55E-AB40-B2B9-FE13F0A70ECF}"/>
              </a:ext>
            </a:extLst>
          </p:cNvPr>
          <p:cNvSpPr/>
          <p:nvPr/>
        </p:nvSpPr>
        <p:spPr>
          <a:xfrm>
            <a:off x="3421228" y="2829299"/>
            <a:ext cx="94130" cy="9045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E20247A-3A75-BC40-B875-0E1686A1EA0C}"/>
              </a:ext>
            </a:extLst>
          </p:cNvPr>
          <p:cNvSpPr/>
          <p:nvPr/>
        </p:nvSpPr>
        <p:spPr>
          <a:xfrm>
            <a:off x="4725018" y="2847566"/>
            <a:ext cx="1921312" cy="739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solidFill>
                  <a:prstClr val="black"/>
                </a:solidFill>
                <a:latin typeface="Calibri"/>
              </a:rPr>
              <a:t>WHO recommends PrEP as option for all at substantial risk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DB04A6E-356B-6A4C-9A04-F8AE2236F8A1}"/>
              </a:ext>
            </a:extLst>
          </p:cNvPr>
          <p:cNvSpPr/>
          <p:nvPr/>
        </p:nvSpPr>
        <p:spPr>
          <a:xfrm>
            <a:off x="4725019" y="2834565"/>
            <a:ext cx="94130" cy="74752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9875AC3-E320-2049-8D67-43891F568449}"/>
              </a:ext>
            </a:extLst>
          </p:cNvPr>
          <p:cNvSpPr/>
          <p:nvPr/>
        </p:nvSpPr>
        <p:spPr>
          <a:xfrm>
            <a:off x="5906734" y="3689062"/>
            <a:ext cx="2901092" cy="739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solidFill>
                  <a:prstClr val="black"/>
                </a:solidFill>
                <a:latin typeface="Calibri"/>
              </a:rPr>
              <a:t>Bridge to Scale Implementation Project (Jilinde Project) in Kenya aiming </a:t>
            </a:r>
            <a:r>
              <a:rPr lang="en-US" sz="1500" b="1">
                <a:solidFill>
                  <a:prstClr val="black"/>
                </a:solidFill>
                <a:latin typeface="Calibri"/>
              </a:rPr>
              <a:t>to enroll 20,000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E2072C7-5D75-CB42-A2F4-014AAE7CB755}"/>
              </a:ext>
            </a:extLst>
          </p:cNvPr>
          <p:cNvSpPr/>
          <p:nvPr/>
        </p:nvSpPr>
        <p:spPr>
          <a:xfrm>
            <a:off x="5893171" y="3680816"/>
            <a:ext cx="94130" cy="7475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1B5F739-BF00-934C-95FA-87FB5C2BC4E0}"/>
              </a:ext>
            </a:extLst>
          </p:cNvPr>
          <p:cNvSpPr/>
          <p:nvPr/>
        </p:nvSpPr>
        <p:spPr>
          <a:xfrm>
            <a:off x="5948693" y="4559267"/>
            <a:ext cx="1904384" cy="739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solidFill>
                  <a:prstClr val="black"/>
                </a:solidFill>
                <a:latin typeface="Calibri"/>
              </a:rPr>
              <a:t>DREAMS starts to implement PrEP in 5 countries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2EED04C-70F6-B54E-906B-CB87B124D5FC}"/>
              </a:ext>
            </a:extLst>
          </p:cNvPr>
          <p:cNvSpPr/>
          <p:nvPr/>
        </p:nvSpPr>
        <p:spPr>
          <a:xfrm>
            <a:off x="5935132" y="4550963"/>
            <a:ext cx="94130" cy="7475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218BF03-8924-1E4B-8453-32695AA2E971}"/>
              </a:ext>
            </a:extLst>
          </p:cNvPr>
          <p:cNvSpPr/>
          <p:nvPr/>
        </p:nvSpPr>
        <p:spPr>
          <a:xfrm>
            <a:off x="4715741" y="3692235"/>
            <a:ext cx="1002740" cy="739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>
                <a:solidFill>
                  <a:prstClr val="black"/>
                </a:solidFill>
                <a:latin typeface="Calibri"/>
              </a:rPr>
              <a:t>Kenya approves </a:t>
            </a:r>
            <a:r>
              <a:rPr lang="en-US" sz="1500" b="1" dirty="0">
                <a:solidFill>
                  <a:prstClr val="black"/>
                </a:solidFill>
                <a:latin typeface="Calibri"/>
              </a:rPr>
              <a:t>PrEP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EE15B52-68D3-3C49-A9EE-A44F77666E19}"/>
              </a:ext>
            </a:extLst>
          </p:cNvPr>
          <p:cNvSpPr/>
          <p:nvPr/>
        </p:nvSpPr>
        <p:spPr>
          <a:xfrm>
            <a:off x="4715743" y="3692740"/>
            <a:ext cx="94130" cy="74752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C3102E1-4C25-0144-BC69-675B37804D1B}"/>
              </a:ext>
            </a:extLst>
          </p:cNvPr>
          <p:cNvSpPr/>
          <p:nvPr/>
        </p:nvSpPr>
        <p:spPr>
          <a:xfrm>
            <a:off x="4702293" y="4569411"/>
            <a:ext cx="1160620" cy="739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solidFill>
                  <a:prstClr val="black"/>
                </a:solidFill>
                <a:latin typeface="Calibri"/>
              </a:rPr>
              <a:t>South Africa approves PrEP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FE8FBE7-607F-0947-9625-D63216F15D9B}"/>
              </a:ext>
            </a:extLst>
          </p:cNvPr>
          <p:cNvSpPr/>
          <p:nvPr/>
        </p:nvSpPr>
        <p:spPr>
          <a:xfrm>
            <a:off x="4702294" y="4569857"/>
            <a:ext cx="94130" cy="74752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8E92172-E9E1-3248-A1A0-7F8E4E1647CA}"/>
              </a:ext>
            </a:extLst>
          </p:cNvPr>
          <p:cNvSpPr/>
          <p:nvPr/>
        </p:nvSpPr>
        <p:spPr>
          <a:xfrm>
            <a:off x="6850377" y="2851872"/>
            <a:ext cx="1811417" cy="739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solidFill>
                  <a:prstClr val="black"/>
                </a:solidFill>
                <a:latin typeface="Calibri"/>
              </a:rPr>
              <a:t>~24 countries have approved PrEP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96749F2-E756-8341-A14D-1DADA8C69E5D}"/>
              </a:ext>
            </a:extLst>
          </p:cNvPr>
          <p:cNvSpPr/>
          <p:nvPr/>
        </p:nvSpPr>
        <p:spPr>
          <a:xfrm>
            <a:off x="6829474" y="2841761"/>
            <a:ext cx="94130" cy="74752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DFF799D-DDBF-BA42-8470-4E17049D9C35}"/>
              </a:ext>
            </a:extLst>
          </p:cNvPr>
          <p:cNvSpPr/>
          <p:nvPr/>
        </p:nvSpPr>
        <p:spPr>
          <a:xfrm>
            <a:off x="1884322" y="4089684"/>
            <a:ext cx="339440" cy="33865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4BF051E-0612-6349-9B14-A77A56FA4760}"/>
              </a:ext>
            </a:extLst>
          </p:cNvPr>
          <p:cNvSpPr txBox="1"/>
          <p:nvPr/>
        </p:nvSpPr>
        <p:spPr>
          <a:xfrm>
            <a:off x="2220498" y="4120987"/>
            <a:ext cx="219349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black"/>
                </a:solidFill>
                <a:latin typeface="Calibri"/>
                <a:ea typeface="+mn-ea"/>
              </a:rPr>
              <a:t>Research (</a:t>
            </a:r>
            <a:r>
              <a:rPr lang="en-US" sz="1350">
                <a:solidFill>
                  <a:prstClr val="black"/>
                </a:solidFill>
                <a:latin typeface="Calibri"/>
                <a:ea typeface="+mn-ea"/>
              </a:rPr>
              <a:t>clinical trials; OLE)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55F3B2B-ECE6-7F45-B93B-74CC2F278648}"/>
              </a:ext>
            </a:extLst>
          </p:cNvPr>
          <p:cNvSpPr/>
          <p:nvPr/>
        </p:nvSpPr>
        <p:spPr>
          <a:xfrm>
            <a:off x="1884322" y="4540828"/>
            <a:ext cx="339440" cy="33865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F40E917-BE09-8740-AF11-3241A61E2AA4}"/>
              </a:ext>
            </a:extLst>
          </p:cNvPr>
          <p:cNvSpPr txBox="1"/>
          <p:nvPr/>
        </p:nvSpPr>
        <p:spPr>
          <a:xfrm>
            <a:off x="2220493" y="4530672"/>
            <a:ext cx="27606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black"/>
                </a:solidFill>
                <a:latin typeface="Calibri"/>
                <a:ea typeface="+mn-ea"/>
              </a:rPr>
              <a:t>Regulatory/country approvals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CD6706E-A95C-0543-9B93-2E348B71417F}"/>
              </a:ext>
            </a:extLst>
          </p:cNvPr>
          <p:cNvSpPr/>
          <p:nvPr/>
        </p:nvSpPr>
        <p:spPr>
          <a:xfrm>
            <a:off x="1884322" y="4991971"/>
            <a:ext cx="339440" cy="3386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A2F855C-37BE-7747-B88D-E6A49BAAF06E}"/>
              </a:ext>
            </a:extLst>
          </p:cNvPr>
          <p:cNvSpPr txBox="1"/>
          <p:nvPr/>
        </p:nvSpPr>
        <p:spPr>
          <a:xfrm>
            <a:off x="2220493" y="5022799"/>
            <a:ext cx="27606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black"/>
                </a:solidFill>
                <a:latin typeface="Calibri"/>
                <a:ea typeface="+mn-ea"/>
              </a:rPr>
              <a:t>Implementation/demo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F9334A4-D39F-3846-8E84-D4DE7A4FAAE9}"/>
              </a:ext>
            </a:extLst>
          </p:cNvPr>
          <p:cNvSpPr/>
          <p:nvPr/>
        </p:nvSpPr>
        <p:spPr>
          <a:xfrm>
            <a:off x="1389031" y="2860817"/>
            <a:ext cx="1011906" cy="11227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solidFill>
                  <a:prstClr val="black"/>
                </a:solidFill>
                <a:latin typeface="Calibri"/>
              </a:rPr>
              <a:t>Gates Planning &amp; Feasibility Studies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4844800-9980-AC4A-BC6F-81AE54856FBF}"/>
              </a:ext>
            </a:extLst>
          </p:cNvPr>
          <p:cNvSpPr/>
          <p:nvPr/>
        </p:nvSpPr>
        <p:spPr>
          <a:xfrm>
            <a:off x="1369957" y="2891094"/>
            <a:ext cx="77211" cy="11223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2" name="Rectangle 2">
            <a:extLst>
              <a:ext uri="{FF2B5EF4-FFF2-40B4-BE49-F238E27FC236}">
                <a16:creationId xmlns:a16="http://schemas.microsoft.com/office/drawing/2014/main" id="{5891E58B-A862-514D-94ED-9F7AC0276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5816"/>
          </a:xfrm>
        </p:spPr>
        <p:txBody>
          <a:bodyPr/>
          <a:lstStyle/>
          <a:p>
            <a:pPr algn="ctr"/>
            <a:r>
              <a:rPr lang="en-US" altLang="x-none" dirty="0">
                <a:latin typeface="Cambria" charset="0"/>
                <a:ea typeface="MS PGothic" charset="-128"/>
              </a:rPr>
              <a:t>Oral </a:t>
            </a:r>
            <a:r>
              <a:rPr lang="en-US" altLang="x-none" dirty="0" err="1">
                <a:latin typeface="Cambria" charset="0"/>
                <a:ea typeface="MS PGothic" charset="-128"/>
              </a:rPr>
              <a:t>PrEP</a:t>
            </a:r>
            <a:r>
              <a:rPr lang="en-US" altLang="x-none" dirty="0">
                <a:latin typeface="Cambria" charset="0"/>
                <a:ea typeface="MS PGothic" charset="-128"/>
              </a:rPr>
              <a:t> Timeline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1D18316-F3A1-294A-AAE9-29B32E55D419}"/>
              </a:ext>
            </a:extLst>
          </p:cNvPr>
          <p:cNvSpPr/>
          <p:nvPr/>
        </p:nvSpPr>
        <p:spPr>
          <a:xfrm>
            <a:off x="3382626" y="1937166"/>
            <a:ext cx="4393711" cy="739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solidFill>
                  <a:prstClr val="black"/>
                </a:solidFill>
                <a:latin typeface="Calibri"/>
              </a:rPr>
              <a:t>Gates demo projects start in Kenya, Uganda, South Africa, Senegal, Benin, India, Nigeria enrolling avg. 700 participants per project </a:t>
            </a:r>
          </a:p>
        </p:txBody>
      </p:sp>
    </p:spTree>
    <p:extLst>
      <p:ext uri="{BB962C8B-B14F-4D97-AF65-F5344CB8AC3E}">
        <p14:creationId xmlns:p14="http://schemas.microsoft.com/office/powerpoint/2010/main" val="397524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 txBox="1">
            <a:spLocks/>
          </p:cNvSpPr>
          <p:nvPr/>
        </p:nvSpPr>
        <p:spPr bwMode="auto">
          <a:xfrm>
            <a:off x="457201" y="1371600"/>
            <a:ext cx="8229599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234950" indent="-23495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600" dirty="0">
                <a:solidFill>
                  <a:srgbClr val="000000"/>
                </a:solidFill>
                <a:latin typeface="Arial Narrow" charset="0"/>
              </a:rPr>
              <a:t>43 regulatory approvals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600" dirty="0">
                <a:solidFill>
                  <a:srgbClr val="000000"/>
                </a:solidFill>
                <a:latin typeface="Arial Narrow" charset="0"/>
              </a:rPr>
              <a:t>2 global guidelines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600" dirty="0">
                <a:solidFill>
                  <a:srgbClr val="000000"/>
                </a:solidFill>
                <a:latin typeface="Arial Narrow" charset="0"/>
              </a:rPr>
              <a:t>13 national guidelines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600" dirty="0">
                <a:solidFill>
                  <a:srgbClr val="000000"/>
                </a:solidFill>
                <a:latin typeface="Arial Narrow" charset="0"/>
              </a:rPr>
              <a:t>141 discrete oral </a:t>
            </a:r>
            <a:r>
              <a:rPr lang="en-US" sz="3600" dirty="0" err="1">
                <a:solidFill>
                  <a:srgbClr val="000000"/>
                </a:solidFill>
                <a:latin typeface="Arial Narrow" charset="0"/>
              </a:rPr>
              <a:t>PrEP</a:t>
            </a:r>
            <a:r>
              <a:rPr lang="en-US" sz="3600" dirty="0">
                <a:solidFill>
                  <a:srgbClr val="000000"/>
                </a:solidFill>
                <a:latin typeface="Arial Narrow" charset="0"/>
              </a:rPr>
              <a:t> projects worldwide – demo projects, national rollout, DREAMS Initiative implementers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600" dirty="0">
                <a:solidFill>
                  <a:srgbClr val="000000"/>
                </a:solidFill>
                <a:latin typeface="Arial Narrow" charset="0"/>
              </a:rPr>
              <a:t>Approximately 340,000 oral </a:t>
            </a:r>
            <a:r>
              <a:rPr lang="en-US" sz="3600" dirty="0" err="1">
                <a:solidFill>
                  <a:srgbClr val="000000"/>
                </a:solidFill>
                <a:latin typeface="Arial Narrow" charset="0"/>
              </a:rPr>
              <a:t>PrEP</a:t>
            </a:r>
            <a:r>
              <a:rPr lang="en-US" sz="3600" dirty="0">
                <a:solidFill>
                  <a:srgbClr val="000000"/>
                </a:solidFill>
                <a:latin typeface="Arial Narrow" charset="0"/>
              </a:rPr>
              <a:t> initiations</a:t>
            </a:r>
          </a:p>
          <a:p>
            <a:pPr marL="925513" lvl="1" indent="-404813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Helvetica" pitchFamily="2" charset="0"/>
              <a:buChar char="-"/>
            </a:pPr>
            <a:r>
              <a:rPr lang="en-US" sz="3600" dirty="0">
                <a:solidFill>
                  <a:srgbClr val="000000"/>
                </a:solidFill>
                <a:latin typeface="Arial Narrow" charset="0"/>
              </a:rPr>
              <a:t>Of which 220,000 are in the US </a:t>
            </a:r>
          </a:p>
          <a:p>
            <a:pPr marL="9525" indent="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</a:pPr>
            <a:endParaRPr lang="en-US" sz="3200" dirty="0">
              <a:solidFill>
                <a:srgbClr val="000000"/>
              </a:solidFill>
              <a:latin typeface="Arial Narrow" charset="0"/>
            </a:endParaRPr>
          </a:p>
          <a:p>
            <a:pPr marL="9525" indent="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Arial Narrow" charset="0"/>
              </a:rPr>
              <a:t>As of July 2018, from </a:t>
            </a:r>
            <a:r>
              <a:rPr lang="en-US" dirty="0">
                <a:solidFill>
                  <a:srgbClr val="000000"/>
                </a:solidFill>
                <a:latin typeface="Arial Narrow" charset="0"/>
                <a:hlinkClick r:id="rId3"/>
              </a:rPr>
              <a:t>https://www.prepwatch.org/country-updates/</a:t>
            </a:r>
            <a:r>
              <a:rPr lang="en-US" dirty="0">
                <a:solidFill>
                  <a:srgbClr val="000000"/>
                </a:solidFill>
                <a:latin typeface="Arial Narrow" charset="0"/>
              </a:rPr>
              <a:t>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5816"/>
          </a:xfrm>
        </p:spPr>
        <p:txBody>
          <a:bodyPr/>
          <a:lstStyle/>
          <a:p>
            <a:pPr algn="ctr"/>
            <a:r>
              <a:rPr lang="en-US" altLang="x-none" dirty="0">
                <a:latin typeface="Cambria" charset="0"/>
                <a:ea typeface="MS PGothic" charset="-128"/>
              </a:rPr>
              <a:t>Where Are We Now</a:t>
            </a:r>
          </a:p>
        </p:txBody>
      </p:sp>
    </p:spTree>
    <p:extLst>
      <p:ext uri="{BB962C8B-B14F-4D97-AF65-F5344CB8AC3E}">
        <p14:creationId xmlns:p14="http://schemas.microsoft.com/office/powerpoint/2010/main" val="1618812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5816"/>
          </a:xfrm>
        </p:spPr>
        <p:txBody>
          <a:bodyPr/>
          <a:lstStyle/>
          <a:p>
            <a:pPr algn="ctr"/>
            <a:r>
              <a:rPr lang="en-US" altLang="x-none" dirty="0">
                <a:latin typeface="Cambria" charset="0"/>
                <a:ea typeface="MS PGothic" charset="-128"/>
              </a:rPr>
              <a:t>What We’ve Learned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A4869FE-8792-B041-900D-FB51C2CC9349}"/>
              </a:ext>
            </a:extLst>
          </p:cNvPr>
          <p:cNvGrpSpPr/>
          <p:nvPr/>
        </p:nvGrpSpPr>
        <p:grpSpPr>
          <a:xfrm>
            <a:off x="200253" y="2098832"/>
            <a:ext cx="3695700" cy="1120503"/>
            <a:chOff x="3581400" y="819150"/>
            <a:chExt cx="4461164" cy="106679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E104DEF-1D07-784C-A407-E5DFD8969F50}"/>
                </a:ext>
              </a:extLst>
            </p:cNvPr>
            <p:cNvGrpSpPr/>
            <p:nvPr/>
          </p:nvGrpSpPr>
          <p:grpSpPr>
            <a:xfrm>
              <a:off x="3581400" y="1047750"/>
              <a:ext cx="4461164" cy="838199"/>
              <a:chOff x="228600" y="819150"/>
              <a:chExt cx="4233540" cy="76200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AD04806-D1A7-844C-AF24-35CE88906F95}"/>
                  </a:ext>
                </a:extLst>
              </p:cNvPr>
              <p:cNvSpPr/>
              <p:nvPr/>
            </p:nvSpPr>
            <p:spPr>
              <a:xfrm>
                <a:off x="1008782" y="819150"/>
                <a:ext cx="3453358" cy="7620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lvl="1" defTabSz="84455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600" dirty="0">
                    <a:solidFill>
                      <a:schemeClr val="tx1"/>
                    </a:solidFill>
                  </a:rPr>
                  <a:t>Distinct post-approval oral PrEP implementation projects and studies; most were small-scale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D34A5E9-F265-E54B-9F01-F260D700148A}"/>
                  </a:ext>
                </a:extLst>
              </p:cNvPr>
              <p:cNvSpPr/>
              <p:nvPr/>
            </p:nvSpPr>
            <p:spPr>
              <a:xfrm>
                <a:off x="228600" y="819150"/>
                <a:ext cx="780182" cy="762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500" b="1" dirty="0"/>
                  <a:t>131</a:t>
                </a:r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167443-DD54-314E-A4D5-7A0CAF09F1BA}"/>
                </a:ext>
              </a:extLst>
            </p:cNvPr>
            <p:cNvSpPr/>
            <p:nvPr/>
          </p:nvSpPr>
          <p:spPr>
            <a:xfrm>
              <a:off x="3581400" y="819150"/>
              <a:ext cx="4461164" cy="2286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Post-approval studies and projects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64ACE97-1310-1040-A696-58C226BC91BA}"/>
              </a:ext>
            </a:extLst>
          </p:cNvPr>
          <p:cNvGrpSpPr/>
          <p:nvPr/>
        </p:nvGrpSpPr>
        <p:grpSpPr>
          <a:xfrm>
            <a:off x="200253" y="4594497"/>
            <a:ext cx="3695700" cy="1120503"/>
            <a:chOff x="3581400" y="2017310"/>
            <a:chExt cx="4461164" cy="106679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8A31BA4-7D81-944D-BA33-BABD43187ECA}"/>
                </a:ext>
              </a:extLst>
            </p:cNvPr>
            <p:cNvGrpSpPr/>
            <p:nvPr/>
          </p:nvGrpSpPr>
          <p:grpSpPr>
            <a:xfrm>
              <a:off x="3581400" y="2245910"/>
              <a:ext cx="4461164" cy="838199"/>
              <a:chOff x="228600" y="819150"/>
              <a:chExt cx="4233540" cy="762000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E172BF4-BF36-AC4E-A588-7B5134745675}"/>
                  </a:ext>
                </a:extLst>
              </p:cNvPr>
              <p:cNvSpPr/>
              <p:nvPr/>
            </p:nvSpPr>
            <p:spPr>
              <a:xfrm>
                <a:off x="1008782" y="819150"/>
                <a:ext cx="3453358" cy="7620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84455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600" dirty="0">
                    <a:solidFill>
                      <a:schemeClr val="tx1"/>
                    </a:solidFill>
                  </a:rPr>
                  <a:t>Different organizations involved in oral PrEP implementation research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C159D45-4AB6-F448-86AF-6A39E0F93958}"/>
                  </a:ext>
                </a:extLst>
              </p:cNvPr>
              <p:cNvSpPr/>
              <p:nvPr/>
            </p:nvSpPr>
            <p:spPr>
              <a:xfrm>
                <a:off x="228600" y="819150"/>
                <a:ext cx="780182" cy="762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500" b="1" dirty="0"/>
                  <a:t>54</a:t>
                </a: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13AA777-2E02-D848-8EF1-9D357AB5A187}"/>
                </a:ext>
              </a:extLst>
            </p:cNvPr>
            <p:cNvSpPr/>
            <p:nvPr/>
          </p:nvSpPr>
          <p:spPr>
            <a:xfrm>
              <a:off x="3581400" y="2017310"/>
              <a:ext cx="4461164" cy="2286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Stakeholders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C240664-267F-B44C-BDB8-EE2301ABABB4}"/>
              </a:ext>
            </a:extLst>
          </p:cNvPr>
          <p:cNvGrpSpPr/>
          <p:nvPr/>
        </p:nvGrpSpPr>
        <p:grpSpPr>
          <a:xfrm>
            <a:off x="200253" y="3346665"/>
            <a:ext cx="3695700" cy="1120503"/>
            <a:chOff x="3581400" y="3268642"/>
            <a:chExt cx="4461164" cy="1066799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E9FA879-139C-D34A-856F-1F30FED2597A}"/>
                </a:ext>
              </a:extLst>
            </p:cNvPr>
            <p:cNvGrpSpPr/>
            <p:nvPr/>
          </p:nvGrpSpPr>
          <p:grpSpPr>
            <a:xfrm>
              <a:off x="3581400" y="3497242"/>
              <a:ext cx="4461164" cy="838199"/>
              <a:chOff x="228600" y="819150"/>
              <a:chExt cx="4233540" cy="762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E42D05F-4C38-A642-B111-9C764D287D1B}"/>
                  </a:ext>
                </a:extLst>
              </p:cNvPr>
              <p:cNvSpPr/>
              <p:nvPr/>
            </p:nvSpPr>
            <p:spPr>
              <a:xfrm>
                <a:off x="1008782" y="819150"/>
                <a:ext cx="3453358" cy="7620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84455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600" dirty="0">
                    <a:solidFill>
                      <a:schemeClr val="tx1"/>
                    </a:solidFill>
                  </a:rPr>
                  <a:t>Different countries conducted projects including multiple in the same country  (e.g. 25 in one country)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57A5B83-0CCE-EB42-93DC-A48B1D0E71DA}"/>
                  </a:ext>
                </a:extLst>
              </p:cNvPr>
              <p:cNvSpPr/>
              <p:nvPr/>
            </p:nvSpPr>
            <p:spPr>
              <a:xfrm>
                <a:off x="228600" y="819150"/>
                <a:ext cx="780182" cy="762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500" b="1" dirty="0"/>
                  <a:t>68</a:t>
                </a:r>
              </a:p>
            </p:txBody>
          </p: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D14484D-656F-8B46-90D7-E77C8B56ABA0}"/>
                </a:ext>
              </a:extLst>
            </p:cNvPr>
            <p:cNvSpPr/>
            <p:nvPr/>
          </p:nvSpPr>
          <p:spPr>
            <a:xfrm>
              <a:off x="3581400" y="3268642"/>
              <a:ext cx="4461164" cy="228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Countries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991DBE6-E050-4A43-B155-BA573EC2C5DD}"/>
              </a:ext>
            </a:extLst>
          </p:cNvPr>
          <p:cNvSpPr txBox="1"/>
          <p:nvPr/>
        </p:nvSpPr>
        <p:spPr>
          <a:xfrm>
            <a:off x="20708" y="1578019"/>
            <a:ext cx="3864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Oral PrEP Implementation Studies</a:t>
            </a:r>
          </a:p>
        </p:txBody>
      </p:sp>
      <p:sp>
        <p:nvSpPr>
          <p:cNvPr id="21" name="Isosceles Triangle 40">
            <a:extLst>
              <a:ext uri="{FF2B5EF4-FFF2-40B4-BE49-F238E27FC236}">
                <a16:creationId xmlns:a16="http://schemas.microsoft.com/office/drawing/2014/main" id="{2B507D4B-F9A7-C743-95F4-AC232C044745}"/>
              </a:ext>
            </a:extLst>
          </p:cNvPr>
          <p:cNvSpPr/>
          <p:nvPr/>
        </p:nvSpPr>
        <p:spPr bwMode="auto">
          <a:xfrm rot="16200000" flipV="1">
            <a:off x="2457912" y="3810463"/>
            <a:ext cx="3387570" cy="206688"/>
          </a:xfrm>
          <a:prstGeom prst="triangle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Verdana" pitchFamily="-109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D6DC657-6D4D-6644-9F7A-5B574BD07232}"/>
              </a:ext>
            </a:extLst>
          </p:cNvPr>
          <p:cNvSpPr txBox="1"/>
          <p:nvPr/>
        </p:nvSpPr>
        <p:spPr>
          <a:xfrm>
            <a:off x="4310745" y="1578019"/>
            <a:ext cx="4571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Key Takeaways from early Oral PrEP rollout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C395C01-657C-7749-A642-E936F4668DD5}"/>
              </a:ext>
            </a:extLst>
          </p:cNvPr>
          <p:cNvGrpSpPr/>
          <p:nvPr/>
        </p:nvGrpSpPr>
        <p:grpSpPr>
          <a:xfrm>
            <a:off x="4343403" y="2045127"/>
            <a:ext cx="4571997" cy="3537632"/>
            <a:chOff x="3581402" y="819150"/>
            <a:chExt cx="5818906" cy="288051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785C138-EE4D-DB40-B166-E1076B42B79D}"/>
                </a:ext>
              </a:extLst>
            </p:cNvPr>
            <p:cNvSpPr/>
            <p:nvPr/>
          </p:nvSpPr>
          <p:spPr>
            <a:xfrm>
              <a:off x="3581402" y="1047749"/>
              <a:ext cx="5818906" cy="26519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</a:pP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91102EF-F6D4-B340-BB13-15DAFD0505D9}"/>
                </a:ext>
              </a:extLst>
            </p:cNvPr>
            <p:cNvSpPr/>
            <p:nvPr/>
          </p:nvSpPr>
          <p:spPr>
            <a:xfrm>
              <a:off x="3581402" y="819150"/>
              <a:ext cx="5818906" cy="2286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FF24CB9-D407-F345-9F53-6A82B3D009D7}"/>
              </a:ext>
            </a:extLst>
          </p:cNvPr>
          <p:cNvGrpSpPr/>
          <p:nvPr/>
        </p:nvGrpSpPr>
        <p:grpSpPr>
          <a:xfrm>
            <a:off x="4500745" y="3455747"/>
            <a:ext cx="4152266" cy="1089529"/>
            <a:chOff x="4414792" y="2606006"/>
            <a:chExt cx="4152266" cy="1089529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16D0101-F3DD-A748-BE31-2E2592C8CF8F}"/>
                </a:ext>
              </a:extLst>
            </p:cNvPr>
            <p:cNvGrpSpPr/>
            <p:nvPr/>
          </p:nvGrpSpPr>
          <p:grpSpPr>
            <a:xfrm>
              <a:off x="4414792" y="2606006"/>
              <a:ext cx="4152266" cy="1089529"/>
              <a:chOff x="4338092" y="2517296"/>
              <a:chExt cx="4152266" cy="1089529"/>
            </a:xfrm>
          </p:grpSpPr>
          <p:pic>
            <p:nvPicPr>
              <p:cNvPr id="29" name="Picture 3" descr="C:\Users\James Reid\Downloads\icons8-planning-skill-filled-50.png">
                <a:extLst>
                  <a:ext uri="{FF2B5EF4-FFF2-40B4-BE49-F238E27FC236}">
                    <a16:creationId xmlns:a16="http://schemas.microsoft.com/office/drawing/2014/main" id="{0995D5A1-0B30-E34B-A578-A16F270FEC8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8092" y="2730335"/>
                <a:ext cx="663450" cy="663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3F44EEB-E4C3-A94F-BAA2-44FFFF388FF8}"/>
                  </a:ext>
                </a:extLst>
              </p:cNvPr>
              <p:cNvSpPr/>
              <p:nvPr/>
            </p:nvSpPr>
            <p:spPr>
              <a:xfrm>
                <a:off x="5594758" y="2517296"/>
                <a:ext cx="2895600" cy="1089529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defTabSz="844550">
                  <a:lnSpc>
                    <a:spcPct val="90000"/>
                  </a:lnSpc>
                  <a:spcBef>
                    <a:spcPct val="0"/>
                  </a:spcBef>
                  <a:spcAft>
                    <a:spcPts val="1800"/>
                  </a:spcAft>
                </a:pPr>
                <a:r>
                  <a:rPr lang="en-US" dirty="0"/>
                  <a:t>Data from research was not well timed to inform decision making at global or country level</a:t>
                </a:r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44AC2F1-3D1C-8F41-A7EF-7A4617589914}"/>
                </a:ext>
              </a:extLst>
            </p:cNvPr>
            <p:cNvSpPr/>
            <p:nvPr/>
          </p:nvSpPr>
          <p:spPr>
            <a:xfrm>
              <a:off x="5233781" y="3015756"/>
              <a:ext cx="262391" cy="2700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72D3992-E774-2744-99CB-680441F0AE36}"/>
              </a:ext>
            </a:extLst>
          </p:cNvPr>
          <p:cNvGrpSpPr/>
          <p:nvPr/>
        </p:nvGrpSpPr>
        <p:grpSpPr>
          <a:xfrm>
            <a:off x="4491749" y="2460897"/>
            <a:ext cx="4157095" cy="840230"/>
            <a:chOff x="4405796" y="3788920"/>
            <a:chExt cx="4157095" cy="840230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473EF503-A091-324E-97AD-F4CC3132429E}"/>
                </a:ext>
              </a:extLst>
            </p:cNvPr>
            <p:cNvGrpSpPr/>
            <p:nvPr/>
          </p:nvGrpSpPr>
          <p:grpSpPr>
            <a:xfrm>
              <a:off x="4405796" y="3788920"/>
              <a:ext cx="4157095" cy="840230"/>
              <a:chOff x="4320100" y="3705367"/>
              <a:chExt cx="4157095" cy="840230"/>
            </a:xfrm>
          </p:grpSpPr>
          <p:pic>
            <p:nvPicPr>
              <p:cNvPr id="34" name="Picture 5" descr="C:\Users\James Reid\Downloads\icons8-ask-64.png">
                <a:extLst>
                  <a:ext uri="{FF2B5EF4-FFF2-40B4-BE49-F238E27FC236}">
                    <a16:creationId xmlns:a16="http://schemas.microsoft.com/office/drawing/2014/main" id="{E2D12F25-577D-C841-8BD8-D451D4E5099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0100" y="3763889"/>
                <a:ext cx="723187" cy="723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E3FE54EB-325F-6543-9344-066DACB265CF}"/>
                  </a:ext>
                </a:extLst>
              </p:cNvPr>
              <p:cNvSpPr/>
              <p:nvPr/>
            </p:nvSpPr>
            <p:spPr>
              <a:xfrm>
                <a:off x="5585762" y="3705367"/>
                <a:ext cx="2891433" cy="84023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defTabSz="844550">
                  <a:lnSpc>
                    <a:spcPct val="90000"/>
                  </a:lnSpc>
                  <a:spcBef>
                    <a:spcPct val="0"/>
                  </a:spcBef>
                  <a:spcAft>
                    <a:spcPts val="1800"/>
                  </a:spcAft>
                </a:pPr>
                <a:r>
                  <a:rPr lang="en-US" dirty="0"/>
                  <a:t>Post-approval studies were not all designed to address decision-maker questions</a:t>
                </a:r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411D5F9-65F4-0141-ACA9-A5D2C735CC52}"/>
                </a:ext>
              </a:extLst>
            </p:cNvPr>
            <p:cNvSpPr/>
            <p:nvPr/>
          </p:nvSpPr>
          <p:spPr>
            <a:xfrm>
              <a:off x="5233780" y="4074021"/>
              <a:ext cx="262391" cy="2700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BF23A0E-022E-0546-8574-3EFD0180E950}"/>
              </a:ext>
            </a:extLst>
          </p:cNvPr>
          <p:cNvGrpSpPr/>
          <p:nvPr/>
        </p:nvGrpSpPr>
        <p:grpSpPr>
          <a:xfrm>
            <a:off x="4500745" y="4699896"/>
            <a:ext cx="4146373" cy="732801"/>
            <a:chOff x="4414792" y="1762749"/>
            <a:chExt cx="4146373" cy="732801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33155DD-1611-664F-9F2B-155457576255}"/>
                </a:ext>
              </a:extLst>
            </p:cNvPr>
            <p:cNvGrpSpPr/>
            <p:nvPr/>
          </p:nvGrpSpPr>
          <p:grpSpPr>
            <a:xfrm>
              <a:off x="4414792" y="1762749"/>
              <a:ext cx="4146373" cy="732801"/>
              <a:chOff x="4325645" y="1699702"/>
              <a:chExt cx="4146373" cy="732801"/>
            </a:xfrm>
          </p:grpSpPr>
          <p:pic>
            <p:nvPicPr>
              <p:cNvPr id="39" name="Picture 2" descr="C:\Users\James Reid\Downloads\icons8-crowd-filled-50.png">
                <a:extLst>
                  <a:ext uri="{FF2B5EF4-FFF2-40B4-BE49-F238E27FC236}">
                    <a16:creationId xmlns:a16="http://schemas.microsoft.com/office/drawing/2014/main" id="{4A6B5818-D69B-1847-943A-57A5C1340C0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5645" y="1699702"/>
                <a:ext cx="732801" cy="7328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19C5540-9DCA-474E-8D1C-6C2BB2F707DA}"/>
                  </a:ext>
                </a:extLst>
              </p:cNvPr>
              <p:cNvSpPr txBox="1"/>
              <p:nvPr/>
            </p:nvSpPr>
            <p:spPr>
              <a:xfrm>
                <a:off x="5582310" y="1742937"/>
                <a:ext cx="2889708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Complex, fragmented stakeholder landscape</a:t>
                </a:r>
              </a:p>
            </p:txBody>
          </p:sp>
        </p:grp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572F3EB-9BF2-1B4B-9F00-B43C79D2454A}"/>
                </a:ext>
              </a:extLst>
            </p:cNvPr>
            <p:cNvSpPr/>
            <p:nvPr/>
          </p:nvSpPr>
          <p:spPr>
            <a:xfrm>
              <a:off x="5233782" y="1994135"/>
              <a:ext cx="262391" cy="2700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49702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ctr" eaLnBrk="1" hangingPunct="1"/>
            <a:r>
              <a:rPr lang="en-US" dirty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rPr>
              <a:t>Why It Matters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50881"/>
              </p:ext>
            </p:extLst>
          </p:nvPr>
        </p:nvGraphicFramePr>
        <p:xfrm>
          <a:off x="0" y="838200"/>
          <a:ext cx="9144000" cy="6119361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7693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</a:rPr>
                        <a:t>Different Strokes for Different Folks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83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</a:rPr>
                        <a:t>Method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</a:rPr>
                        <a:t>Contraception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</a:rPr>
                        <a:t>HIV Prevention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6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</a:rPr>
                        <a:t>Behaviour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✓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MS PGothic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✓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MS PGothic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6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</a:rPr>
                        <a:t>Barrier Methods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✓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MS PGothic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✓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MS PGothic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6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</a:rPr>
                        <a:t>Gels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✓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MS PGothic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✓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  <a:sym typeface="Zapf Dingbats" charset="0"/>
                        </a:rPr>
                        <a:t>– not registered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charset="0"/>
                        <a:ea typeface="ＭＳ Ｐゴシック" charset="0"/>
                        <a:cs typeface="MS PGothic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6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</a:rPr>
                        <a:t>Rings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✓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MS PGothic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✓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  <a:sym typeface="Zapf Dingbats" charset="0"/>
                        </a:rPr>
                        <a:t>– with regulatory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</a:rPr>
                        <a:t> body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6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</a:rPr>
                        <a:t>Oral pill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✓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MS PGothic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✓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MS PGothic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792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</a:rPr>
                        <a:t>Injectables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✓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MS PGothic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</a:rPr>
                        <a:t> ? </a:t>
                      </a:r>
                      <a:r>
                        <a:rPr kumimoji="0" lang="mr-IN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</a:rPr>
                        <a:t>–</a:t>
                      </a: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</a:rPr>
                        <a:t> 1 ARV, 1 </a:t>
                      </a:r>
                      <a:r>
                        <a:rPr kumimoji="0" lang="en-US" sz="2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</a:rPr>
                        <a:t>bNAb</a:t>
                      </a: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</a:rPr>
                        <a:t>, 2 vax in phase 3; others in development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76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</a:rPr>
                        <a:t>Implants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✓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MS PGothic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</a:rPr>
                        <a:t>? </a:t>
                      </a:r>
                      <a:r>
                        <a:rPr kumimoji="0" lang="mr-IN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</a:rPr>
                        <a:t>–</a:t>
                      </a: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</a:rPr>
                        <a:t> multiple in preclinical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76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</a:rPr>
                        <a:t>Surgical procedures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✓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MS PGothic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✓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MS PGothic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76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MS PGothic" charset="0"/>
                        </a:rPr>
                        <a:t>Treatment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MS PGothic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✓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MS PGothic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386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162C583-E102-FD40-8AF9-308F5894A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837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36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>
            <a:extLst>
              <a:ext uri="{FF2B5EF4-FFF2-40B4-BE49-F238E27FC236}">
                <a16:creationId xmlns:a16="http://schemas.microsoft.com/office/drawing/2014/main" id="{E2E70171-AD99-B54B-A22E-7D38D1046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3988"/>
            <a:ext cx="9144000" cy="1143001"/>
          </a:xfrm>
        </p:spPr>
        <p:txBody>
          <a:bodyPr/>
          <a:lstStyle/>
          <a:p>
            <a:pPr algn="ctr" eaLnBrk="1" hangingPunct="1"/>
            <a:r>
              <a:rPr lang="en-US" altLang="en-US" sz="4000">
                <a:solidFill>
                  <a:srgbClr val="FFFFFF"/>
                </a:solidFill>
                <a:latin typeface="Times" pitchFamily="2" charset="0"/>
                <a:cs typeface="Cambria" panose="02040503050406030204" pitchFamily="18" charset="0"/>
              </a:rPr>
              <a:t>Key Questions about Users (&amp; Influencers)</a:t>
            </a:r>
          </a:p>
        </p:txBody>
      </p:sp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51278CD7-FB2A-444F-BF22-5269B1D3A9CD}"/>
              </a:ext>
            </a:extLst>
          </p:cNvPr>
          <p:cNvSpPr txBox="1">
            <a:spLocks/>
          </p:cNvSpPr>
          <p:nvPr/>
        </p:nvSpPr>
        <p:spPr bwMode="auto">
          <a:xfrm>
            <a:off x="685800" y="1295400"/>
            <a:ext cx="457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4950" indent="-234950" defTabSz="457200">
              <a:spcBef>
                <a:spcPct val="20000"/>
              </a:spcBef>
              <a:buClr>
                <a:srgbClr val="AE1835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lr>
                <a:srgbClr val="AE1835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lr>
                <a:srgbClr val="AE1835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lr>
                <a:srgbClr val="AE1835"/>
              </a:buClr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lr>
                <a:srgbClr val="AE1835"/>
              </a:buClr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1835"/>
              </a:buClr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1835"/>
              </a:buClr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1835"/>
              </a:buClr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1835"/>
              </a:buClr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A6A6A6"/>
              </a:buClr>
              <a:buFont typeface="Wingdings" pitchFamily="2" charset="2"/>
              <a:buChar char="§"/>
            </a:pPr>
            <a:r>
              <a:rPr lang="en-US" altLang="en-US" sz="3600">
                <a:solidFill>
                  <a:srgbClr val="000000"/>
                </a:solidFill>
              </a:rPr>
              <a:t>Who needs what?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A6A6A6"/>
              </a:buClr>
              <a:buFont typeface="Wingdings" pitchFamily="2" charset="2"/>
              <a:buChar char="§"/>
            </a:pPr>
            <a:r>
              <a:rPr lang="en-US" altLang="en-US" sz="3600">
                <a:solidFill>
                  <a:srgbClr val="000000"/>
                </a:solidFill>
              </a:rPr>
              <a:t>Who wants what?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A6A6A6"/>
              </a:buClr>
              <a:buFont typeface="Wingdings" pitchFamily="2" charset="2"/>
              <a:buChar char="§"/>
            </a:pPr>
            <a:r>
              <a:rPr lang="en-US" altLang="en-US" sz="3600">
                <a:solidFill>
                  <a:srgbClr val="000000"/>
                </a:solidFill>
              </a:rPr>
              <a:t>Who gets what?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A6A6A6"/>
              </a:buClr>
              <a:buFont typeface="Wingdings" pitchFamily="2" charset="2"/>
              <a:buChar char="§"/>
            </a:pPr>
            <a:r>
              <a:rPr lang="en-US" altLang="en-US" sz="3600">
                <a:solidFill>
                  <a:srgbClr val="000000"/>
                </a:solidFill>
              </a:rPr>
              <a:t>How to deliver it?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A6A6A6"/>
              </a:buClr>
              <a:buFont typeface="Wingdings" pitchFamily="2" charset="2"/>
              <a:buChar char="§"/>
            </a:pPr>
            <a:r>
              <a:rPr lang="en-US" altLang="en-US" sz="3600">
                <a:solidFill>
                  <a:srgbClr val="000000"/>
                </a:solidFill>
              </a:rPr>
              <a:t>How to support adherence?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A6A6A6"/>
              </a:buClr>
              <a:buFont typeface="Wingdings" pitchFamily="2" charset="2"/>
              <a:buChar char="§"/>
            </a:pPr>
            <a:r>
              <a:rPr lang="en-US" altLang="en-US" sz="3600">
                <a:solidFill>
                  <a:srgbClr val="000000"/>
                </a:solidFill>
              </a:rPr>
              <a:t>Who pays?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A6A6A6"/>
              </a:buClr>
              <a:buFont typeface="Wingdings" pitchFamily="2" charset="2"/>
              <a:buChar char="§"/>
            </a:pPr>
            <a:r>
              <a:rPr lang="en-US" altLang="en-US" sz="3600">
                <a:solidFill>
                  <a:srgbClr val="000000"/>
                </a:solidFill>
              </a:rPr>
              <a:t>Who decides?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B9DFEEC0-A85A-EF4A-BB68-07AE4FB7CC40}"/>
              </a:ext>
            </a:extLst>
          </p:cNvPr>
          <p:cNvSpPr txBox="1">
            <a:spLocks/>
          </p:cNvSpPr>
          <p:nvPr/>
        </p:nvSpPr>
        <p:spPr bwMode="auto">
          <a:xfrm>
            <a:off x="5867400" y="1219200"/>
            <a:ext cx="2971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4950" indent="-234950" defTabSz="457200">
              <a:spcBef>
                <a:spcPct val="20000"/>
              </a:spcBef>
              <a:buClr>
                <a:srgbClr val="AE1835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lr>
                <a:srgbClr val="AE1835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lr>
                <a:srgbClr val="AE1835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lr>
                <a:srgbClr val="AE1835"/>
              </a:buClr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lr>
                <a:srgbClr val="AE1835"/>
              </a:buClr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1835"/>
              </a:buClr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1835"/>
              </a:buClr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1835"/>
              </a:buClr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1835"/>
              </a:buClr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A6A6A6"/>
              </a:buClr>
              <a:buFont typeface="Wingdings" pitchFamily="2" charset="2"/>
              <a:buChar char="§"/>
            </a:pPr>
            <a:endParaRPr lang="en-US" altLang="en-US" sz="2800">
              <a:solidFill>
                <a:srgbClr val="0000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A6A6A6"/>
              </a:buClr>
              <a:buFont typeface="Wingdings" pitchFamily="2" charset="2"/>
              <a:buChar char="§"/>
            </a:pPr>
            <a:r>
              <a:rPr lang="en-US" altLang="en-US" sz="3600">
                <a:solidFill>
                  <a:srgbClr val="000000"/>
                </a:solidFill>
              </a:rPr>
              <a:t>Personal</a:t>
            </a:r>
            <a:endParaRPr lang="en-US" altLang="en-US">
              <a:solidFill>
                <a:srgbClr val="0000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A6A6A6"/>
              </a:buClr>
              <a:buFont typeface="Wingdings" pitchFamily="2" charset="2"/>
              <a:buChar char="§"/>
            </a:pPr>
            <a:endParaRPr lang="en-US" altLang="en-US">
              <a:solidFill>
                <a:srgbClr val="0000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A6A6A6"/>
              </a:buClr>
              <a:buFont typeface="Wingdings" pitchFamily="2" charset="2"/>
              <a:buChar char="§"/>
            </a:pPr>
            <a:endParaRPr lang="en-US" altLang="en-US" sz="1600">
              <a:solidFill>
                <a:srgbClr val="0000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A6A6A6"/>
              </a:buClr>
              <a:buFont typeface="Wingdings" pitchFamily="2" charset="2"/>
              <a:buChar char="§"/>
            </a:pPr>
            <a:r>
              <a:rPr lang="en-US" altLang="en-US" sz="3600">
                <a:solidFill>
                  <a:srgbClr val="000000"/>
                </a:solidFill>
              </a:rPr>
              <a:t>Programmatic </a:t>
            </a:r>
            <a:endParaRPr lang="en-US" altLang="en-US">
              <a:solidFill>
                <a:srgbClr val="0000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A6A6A6"/>
              </a:buClr>
              <a:buFont typeface="Wingdings" pitchFamily="2" charset="2"/>
              <a:buChar char="§"/>
            </a:pPr>
            <a:endParaRPr lang="en-US" altLang="en-US">
              <a:solidFill>
                <a:srgbClr val="0000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A6A6A6"/>
              </a:buClr>
              <a:buFont typeface="Wingdings" pitchFamily="2" charset="2"/>
              <a:buChar char="§"/>
            </a:pPr>
            <a:r>
              <a:rPr lang="en-US" altLang="en-US" sz="3600">
                <a:solidFill>
                  <a:srgbClr val="000000"/>
                </a:solidFill>
              </a:rPr>
              <a:t>Policy</a:t>
            </a:r>
            <a:endParaRPr lang="en-US" altLang="en-US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A6A6A6"/>
              </a:buClr>
              <a:buFont typeface="Wingdings" pitchFamily="2" charset="2"/>
              <a:buChar char="§"/>
            </a:pPr>
            <a:endParaRPr lang="en-US" altLang="en-US" sz="2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A6A6A6"/>
              </a:buClr>
              <a:buFont typeface="Wingdings" pitchFamily="2" charset="2"/>
              <a:buChar char="§"/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99A9DAD6-B206-8242-B44B-913CC1D90CA2}"/>
              </a:ext>
            </a:extLst>
          </p:cNvPr>
          <p:cNvSpPr>
            <a:spLocks/>
          </p:cNvSpPr>
          <p:nvPr/>
        </p:nvSpPr>
        <p:spPr bwMode="auto">
          <a:xfrm>
            <a:off x="5181600" y="1371600"/>
            <a:ext cx="431800" cy="1981200"/>
          </a:xfrm>
          <a:prstGeom prst="rightBrace">
            <a:avLst>
              <a:gd name="adj1" fmla="val 8327"/>
              <a:gd name="adj2" fmla="val 50000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E0A71EAF-5FE1-CC48-85CC-490E16508635}"/>
              </a:ext>
            </a:extLst>
          </p:cNvPr>
          <p:cNvSpPr>
            <a:spLocks/>
          </p:cNvSpPr>
          <p:nvPr/>
        </p:nvSpPr>
        <p:spPr bwMode="auto">
          <a:xfrm>
            <a:off x="5181600" y="3505200"/>
            <a:ext cx="381000" cy="1600200"/>
          </a:xfrm>
          <a:prstGeom prst="rightBrace">
            <a:avLst>
              <a:gd name="adj1" fmla="val 8342"/>
              <a:gd name="adj2" fmla="val 50000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69DDD36A-E297-ED47-8F71-E7AF1AB89151}"/>
              </a:ext>
            </a:extLst>
          </p:cNvPr>
          <p:cNvSpPr>
            <a:spLocks/>
          </p:cNvSpPr>
          <p:nvPr/>
        </p:nvSpPr>
        <p:spPr bwMode="auto">
          <a:xfrm>
            <a:off x="5181600" y="5334000"/>
            <a:ext cx="381000" cy="1295400"/>
          </a:xfrm>
          <a:prstGeom prst="rightBrace">
            <a:avLst>
              <a:gd name="adj1" fmla="val 8327"/>
              <a:gd name="adj2" fmla="val 50000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15F030BD-17FE-5747-B387-9FAE4E36A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3888" y="6172200"/>
            <a:ext cx="3211512" cy="46196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bg1"/>
                </a:solidFill>
              </a:rPr>
              <a:t>Those who pay the dues</a:t>
            </a:r>
          </a:p>
        </p:txBody>
      </p:sp>
      <p:sp>
        <p:nvSpPr>
          <p:cNvPr id="6152" name="Rectangle 10">
            <a:extLst>
              <a:ext uri="{FF2B5EF4-FFF2-40B4-BE49-F238E27FC236}">
                <a16:creationId xmlns:a16="http://schemas.microsoft.com/office/drawing/2014/main" id="{245B3A5D-0218-B246-B9B8-95A67B5AF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0913" y="4643438"/>
            <a:ext cx="2503487" cy="461962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bg1"/>
                </a:solidFill>
              </a:rPr>
              <a:t>Those who choose</a:t>
            </a:r>
          </a:p>
        </p:txBody>
      </p:sp>
      <p:sp>
        <p:nvSpPr>
          <p:cNvPr id="6153" name="Rectangle 12">
            <a:extLst>
              <a:ext uri="{FF2B5EF4-FFF2-40B4-BE49-F238E27FC236}">
                <a16:creationId xmlns:a16="http://schemas.microsoft.com/office/drawing/2014/main" id="{7E1C90E5-3FBA-C340-8DAE-E9BAE812B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2662238"/>
            <a:ext cx="2051050" cy="461962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bg1"/>
                </a:solidFill>
              </a:rPr>
              <a:t>Those who use</a:t>
            </a:r>
          </a:p>
        </p:txBody>
      </p:sp>
    </p:spTree>
    <p:extLst>
      <p:ext uri="{BB962C8B-B14F-4D97-AF65-F5344CB8AC3E}">
        <p14:creationId xmlns:p14="http://schemas.microsoft.com/office/powerpoint/2010/main" val="404951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 txBox="1">
            <a:spLocks/>
          </p:cNvSpPr>
          <p:nvPr/>
        </p:nvSpPr>
        <p:spPr bwMode="auto">
          <a:xfrm>
            <a:off x="381001" y="2057400"/>
            <a:ext cx="8305799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numCol="2"/>
          <a:lstStyle>
            <a:lvl1pPr marL="234950" indent="-23495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Arial Narrow" charset="0"/>
              </a:rPr>
              <a:t>Biologic efficacy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Arial Narrow" charset="0"/>
              </a:rPr>
              <a:t>User effectiveness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Arial Narrow" charset="0"/>
              </a:rPr>
              <a:t>Dosing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Arial Narrow" charset="0"/>
              </a:rPr>
              <a:t>Side effect profile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Arial Narrow" charset="0"/>
              </a:rPr>
              <a:t>User burden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Arial Narrow" charset="0"/>
              </a:rPr>
              <a:t>Health system burden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200" u="sng" dirty="0">
                <a:solidFill>
                  <a:srgbClr val="000000"/>
                </a:solidFill>
                <a:latin typeface="Arial Narrow" charset="0"/>
              </a:rPr>
              <a:t>Delivery channel(s)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Arial Narrow" charset="0"/>
              </a:rPr>
              <a:t>User vs. provider initiated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endParaRPr lang="en-US" sz="3200" dirty="0">
              <a:solidFill>
                <a:srgbClr val="000000"/>
              </a:solidFill>
              <a:latin typeface="Arial Narrow" charset="0"/>
            </a:endParaRP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endParaRPr lang="en-US" sz="3200" dirty="0">
              <a:solidFill>
                <a:srgbClr val="000000"/>
              </a:solidFill>
              <a:latin typeface="Arial Narrow" charset="0"/>
            </a:endParaRP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Arial Narrow" charset="0"/>
              </a:rPr>
              <a:t>Product cost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200" u="sng" dirty="0">
                <a:solidFill>
                  <a:srgbClr val="000000"/>
                </a:solidFill>
                <a:latin typeface="Arial Narrow" charset="0"/>
              </a:rPr>
              <a:t>Program cost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200" u="sng" dirty="0">
                <a:solidFill>
                  <a:srgbClr val="000000"/>
                </a:solidFill>
                <a:latin typeface="Arial Narrow" charset="0"/>
              </a:rPr>
              <a:t>User preference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200" u="sng" dirty="0">
                <a:solidFill>
                  <a:srgbClr val="000000"/>
                </a:solidFill>
                <a:latin typeface="Arial Narrow" charset="0"/>
              </a:rPr>
              <a:t>Provider training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Arial Narrow" charset="0"/>
              </a:rPr>
              <a:t>Systemic/Topical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Arial Narrow" charset="0"/>
              </a:rPr>
              <a:t>Reversibility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Arial Narrow" charset="0"/>
              </a:rPr>
              <a:t>Discretion of use/ contribution of stigma</a:t>
            </a:r>
          </a:p>
          <a:p>
            <a:pPr marL="466725" indent="-457200" eaLnBrk="1" hangingPunct="1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  <a:buFont typeface="Wingdings" charset="2"/>
              <a:buChar char="§"/>
            </a:pPr>
            <a:endParaRPr lang="en-US" sz="3600" dirty="0">
              <a:solidFill>
                <a:srgbClr val="000000"/>
              </a:solidFill>
              <a:latin typeface="Arial Narrow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5816"/>
          </a:xfrm>
        </p:spPr>
        <p:txBody>
          <a:bodyPr/>
          <a:lstStyle/>
          <a:p>
            <a:pPr algn="ctr"/>
            <a:r>
              <a:rPr lang="en-US" altLang="x-none">
                <a:latin typeface="Cambria" charset="0"/>
                <a:ea typeface="MS PGothic" charset="-128"/>
              </a:rPr>
              <a:t>Product Considerations</a:t>
            </a:r>
            <a:endParaRPr lang="en-US" altLang="x-none" dirty="0">
              <a:latin typeface="Cambria" charset="0"/>
              <a:ea typeface="MS PGothic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94C0BF-20BF-A84F-9D06-4BE84414CAAA}"/>
              </a:ext>
            </a:extLst>
          </p:cNvPr>
          <p:cNvSpPr txBox="1"/>
          <p:nvPr/>
        </p:nvSpPr>
        <p:spPr>
          <a:xfrm>
            <a:off x="340490" y="1258669"/>
            <a:ext cx="8346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lvl="0">
              <a:spcBef>
                <a:spcPts val="0"/>
              </a:spcBef>
              <a:spcAft>
                <a:spcPts val="0"/>
              </a:spcAft>
              <a:buClr>
                <a:srgbClr val="A6A6A6"/>
              </a:buClr>
              <a:buSzPct val="100000"/>
            </a:pPr>
            <a:r>
              <a:rPr lang="en-US" sz="3600" dirty="0">
                <a:solidFill>
                  <a:srgbClr val="000000"/>
                </a:solidFill>
                <a:latin typeface="Arial Narrow" charset="0"/>
              </a:rPr>
              <a:t>For each product, understand and balance:</a:t>
            </a:r>
          </a:p>
        </p:txBody>
      </p:sp>
    </p:spTree>
    <p:extLst>
      <p:ext uri="{BB962C8B-B14F-4D97-AF65-F5344CB8AC3E}">
        <p14:creationId xmlns:p14="http://schemas.microsoft.com/office/powerpoint/2010/main" val="3014069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AVAC Primary">
      <a:dk1>
        <a:srgbClr val="393A3B"/>
      </a:dk1>
      <a:lt1>
        <a:srgbClr val="C41230"/>
      </a:lt1>
      <a:dk2>
        <a:srgbClr val="00A9D6"/>
      </a:dk2>
      <a:lt2>
        <a:srgbClr val="F79834"/>
      </a:lt2>
      <a:accent1>
        <a:srgbClr val="B2D235"/>
      </a:accent1>
      <a:accent2>
        <a:srgbClr val="AB218E"/>
      </a:accent2>
      <a:accent3>
        <a:srgbClr val="FFE800"/>
      </a:accent3>
      <a:accent4>
        <a:srgbClr val="F26122"/>
      </a:accent4>
      <a:accent5>
        <a:srgbClr val="3A5C99"/>
      </a:accent5>
      <a:accent6>
        <a:srgbClr val="ED1164"/>
      </a:accent6>
      <a:hlink>
        <a:srgbClr val="C41230"/>
      </a:hlink>
      <a:folHlink>
        <a:srgbClr val="AB218E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39362</TotalTime>
  <Words>662</Words>
  <Application>Microsoft Office PowerPoint</Application>
  <PresentationFormat>On-screen Show (4:3)</PresentationFormat>
  <Paragraphs>140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6" baseType="lpstr">
      <vt:lpstr>MS PGothic</vt:lpstr>
      <vt:lpstr>MS PGothic</vt:lpstr>
      <vt:lpstr>Arial</vt:lpstr>
      <vt:lpstr>Arial Narrow</vt:lpstr>
      <vt:lpstr>Calibri</vt:lpstr>
      <vt:lpstr>Cambria</vt:lpstr>
      <vt:lpstr>Courier New</vt:lpstr>
      <vt:lpstr>Helvetica</vt:lpstr>
      <vt:lpstr>Times</vt:lpstr>
      <vt:lpstr>Verdana</vt:lpstr>
      <vt:lpstr>Wingdings</vt:lpstr>
      <vt:lpstr>Zapf Dingbats</vt:lpstr>
      <vt:lpstr>Office Theme</vt:lpstr>
      <vt:lpstr>blank</vt:lpstr>
      <vt:lpstr>5_Office Theme</vt:lpstr>
      <vt:lpstr>Setting the Stage for PrEP    Where are we now, and  where should we go? </vt:lpstr>
      <vt:lpstr>To Think About</vt:lpstr>
      <vt:lpstr>Oral PrEP Timeline</vt:lpstr>
      <vt:lpstr>Where Are We Now</vt:lpstr>
      <vt:lpstr>What We’ve Learned</vt:lpstr>
      <vt:lpstr>Why It Matters</vt:lpstr>
      <vt:lpstr>PowerPoint Presentation</vt:lpstr>
      <vt:lpstr>Key Questions about Users (&amp; Influencers)</vt:lpstr>
      <vt:lpstr>Product Considerations</vt:lpstr>
      <vt:lpstr>Bottom line(s)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Manju Chatani</dc:creator>
  <cp:lastModifiedBy>Charlie Gombar</cp:lastModifiedBy>
  <cp:revision>594</cp:revision>
  <cp:lastPrinted>2015-11-18T13:40:00Z</cp:lastPrinted>
  <dcterms:created xsi:type="dcterms:W3CDTF">2011-07-12T15:04:17Z</dcterms:created>
  <dcterms:modified xsi:type="dcterms:W3CDTF">2018-07-25T14:36:42Z</dcterms:modified>
</cp:coreProperties>
</file>